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2" r:id="rId1"/>
    <p:sldMasterId id="2147483670" r:id="rId2"/>
  </p:sldMasterIdLst>
  <p:notesMasterIdLst>
    <p:notesMasterId r:id="rId51"/>
  </p:notesMasterIdLst>
  <p:handoutMasterIdLst>
    <p:handoutMasterId r:id="rId52"/>
  </p:handoutMasterIdLst>
  <p:sldIdLst>
    <p:sldId id="256" r:id="rId3"/>
    <p:sldId id="352" r:id="rId4"/>
    <p:sldId id="261" r:id="rId5"/>
    <p:sldId id="264" r:id="rId6"/>
    <p:sldId id="348" r:id="rId7"/>
    <p:sldId id="266" r:id="rId8"/>
    <p:sldId id="265" r:id="rId9"/>
    <p:sldId id="349" r:id="rId10"/>
    <p:sldId id="267" r:id="rId11"/>
    <p:sldId id="268" r:id="rId12"/>
    <p:sldId id="269" r:id="rId13"/>
    <p:sldId id="273" r:id="rId14"/>
    <p:sldId id="274" r:id="rId15"/>
    <p:sldId id="278" r:id="rId16"/>
    <p:sldId id="382" r:id="rId17"/>
    <p:sldId id="276" r:id="rId18"/>
    <p:sldId id="378" r:id="rId19"/>
    <p:sldId id="353" r:id="rId20"/>
    <p:sldId id="383" r:id="rId21"/>
    <p:sldId id="354" r:id="rId22"/>
    <p:sldId id="283" r:id="rId23"/>
    <p:sldId id="285" r:id="rId24"/>
    <p:sldId id="287" r:id="rId25"/>
    <p:sldId id="381" r:id="rId26"/>
    <p:sldId id="289" r:id="rId27"/>
    <p:sldId id="290" r:id="rId28"/>
    <p:sldId id="291" r:id="rId29"/>
    <p:sldId id="361" r:id="rId30"/>
    <p:sldId id="368" r:id="rId31"/>
    <p:sldId id="369" r:id="rId32"/>
    <p:sldId id="293" r:id="rId33"/>
    <p:sldId id="292" r:id="rId34"/>
    <p:sldId id="344" r:id="rId35"/>
    <p:sldId id="375" r:id="rId36"/>
    <p:sldId id="374" r:id="rId37"/>
    <p:sldId id="376" r:id="rId38"/>
    <p:sldId id="377" r:id="rId39"/>
    <p:sldId id="308" r:id="rId40"/>
    <p:sldId id="310" r:id="rId41"/>
    <p:sldId id="302" r:id="rId42"/>
    <p:sldId id="304" r:id="rId43"/>
    <p:sldId id="301" r:id="rId44"/>
    <p:sldId id="356" r:id="rId45"/>
    <p:sldId id="365" r:id="rId46"/>
    <p:sldId id="346" r:id="rId47"/>
    <p:sldId id="298" r:id="rId48"/>
    <p:sldId id="297" r:id="rId49"/>
    <p:sldId id="3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25FA749D-2850-44D7-8F65-0BF9C4D70865}">
          <p14:sldIdLst>
            <p14:sldId id="256"/>
          </p14:sldIdLst>
        </p14:section>
        <p14:section name="Grant Call Information" id="{BDFEE2DA-5937-47C1-9D02-ED9B6A5509BA}">
          <p14:sldIdLst>
            <p14:sldId id="352"/>
            <p14:sldId id="261"/>
            <p14:sldId id="264"/>
            <p14:sldId id="348"/>
            <p14:sldId id="266"/>
            <p14:sldId id="265"/>
            <p14:sldId id="349"/>
            <p14:sldId id="267"/>
            <p14:sldId id="268"/>
            <p14:sldId id="269"/>
            <p14:sldId id="273"/>
            <p14:sldId id="274"/>
            <p14:sldId id="278"/>
            <p14:sldId id="382"/>
            <p14:sldId id="276"/>
            <p14:sldId id="378"/>
            <p14:sldId id="353"/>
            <p14:sldId id="383"/>
          </p14:sldIdLst>
        </p14:section>
        <p14:section name="Administrative Matters" id="{ED5E538D-56A9-4203-9FF0-4243AC06C47D}">
          <p14:sldIdLst>
            <p14:sldId id="354"/>
            <p14:sldId id="283"/>
            <p14:sldId id="285"/>
            <p14:sldId id="287"/>
            <p14:sldId id="381"/>
            <p14:sldId id="289"/>
            <p14:sldId id="290"/>
            <p14:sldId id="291"/>
            <p14:sldId id="361"/>
            <p14:sldId id="368"/>
            <p14:sldId id="369"/>
            <p14:sldId id="293"/>
            <p14:sldId id="292"/>
            <p14:sldId id="344"/>
            <p14:sldId id="375"/>
            <p14:sldId id="374"/>
            <p14:sldId id="376"/>
            <p14:sldId id="377"/>
            <p14:sldId id="308"/>
            <p14:sldId id="310"/>
            <p14:sldId id="302"/>
            <p14:sldId id="304"/>
            <p14:sldId id="301"/>
          </p14:sldIdLst>
        </p14:section>
        <p14:section name="Annex B (For All Applicants)" id="{9B7A09D3-A5B2-431D-88E9-49214F978936}">
          <p14:sldIdLst>
            <p14:sldId id="356"/>
            <p14:sldId id="365"/>
            <p14:sldId id="346"/>
            <p14:sldId id="298"/>
            <p14:sldId id="297"/>
          </p14:sldIdLst>
        </p14:section>
        <p14:section name="Annex C (ROMS Manual)" id="{194E2DC9-F644-435D-B67E-3605FFC35C49}">
          <p14:sldIdLst>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6DF09-90E4-B2A1-FCE7-7E0F101B9421}" name="Ng Qiu Ting Yvonne" initials="NY" userId="S::qtyng@niestaff.cluster.nie.edu.sg::d570c2ba-e73b-4833-a33c-473f99185cfb" providerId="AD"/>
  <p188:author id="{FC745525-E627-67A5-9F58-C50EA5D3A874}" name="Marilyn (CRO)" initials="LSS" userId="Marilyn (CRO)" providerId="None"/>
  <p188:author id="{4B589430-BE24-E834-A4A1-07791F336019}" name="CRO" initials="CRO" userId="CRO" providerId="None"/>
  <p188:author id="{D317B635-9625-9AF9-B7E7-71348095E05C}" name="Rita Elaine Silver (Assoc Prof)" initials="RP" userId="S::resilver@niestaff.cluster.nie.edu.sg::4678d612-c7bc-4589-86f9-ff04b84cab1c" providerId="AD"/>
  <p188:author id="{B893463B-77C5-E9E8-3738-71E9056350E0}" name="Mirza Harith Bin Mustaffa" initials="MHBM" userId="S::mirzahm@niestaff.cluster.nie.edu.sg::597f28f4-4e18-4ebd-bb04-6d4ead709eb5" providerId="AD"/>
  <p188:author id="{C3B54C91-7FE2-6720-66C7-BD1705267640}" name="ERFP Office" initials="EO" userId="S::grants_erfp.edu.sg#ext#@entuedu.onmicrosoft.com::c7039345-eeba-4245-8730-b7056a65ca79" providerId="AD"/>
  <p188:author id="{2D5A4A9C-991F-BEEC-64DA-3947440EF490}" name="Ismath Beevi" initials="IB" userId="S::ismathh@niestaff.cluster.nie.edu.sg::1504c6f6-e05b-41a5-85b3-1f9824f08bb3" providerId="AD"/>
  <p188:author id="{E66493B3-349E-DBF5-EA56-F6E512184BA8}" name="Hemalatha D/O Vijayan" initials="HDV" userId="S::hemalathav@niestaff.cluster.nie.edu.sg::b2ddae70-1384-4327-8cec-c028cb4a8ef3" providerId="AD"/>
  <p188:author id="{989B38E0-6BBA-F639-7A2C-02C6E769BB8C}" name="Wendy" initials="Wendy" userId="Wendy" providerId="None"/>
  <p188:author id="{E9F9C4F6-F122-92BC-CD7F-EF654609225A}" name="Jacqueline Goi Way Ling" initials="JGWL" userId="S::wljgoi@niestaff.cluster.nie.edu.sg::f081ecd8-0282-46cc-a3f9-2cfbd16f1b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7C334-11B9-498D-87E0-83BB0D6BE92E}" v="24" dt="2023-09-12T03:20:27.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za Harith Bin Mustaffa" userId="S::mirzahm@niestaff.cluster.nie.edu.sg::597f28f4-4e18-4ebd-bb04-6d4ead709eb5" providerId="AD" clId="Web-{92B03865-5E91-7673-C2FC-6C8C4B44CDB8}"/>
    <pc:docChg chg="modSld sldOrd">
      <pc:chgData name="Mirza Harith Bin Mustaffa" userId="S::mirzahm@niestaff.cluster.nie.edu.sg::597f28f4-4e18-4ebd-bb04-6d4ead709eb5" providerId="AD" clId="Web-{92B03865-5E91-7673-C2FC-6C8C4B44CDB8}" dt="2023-09-12T08:15:15.824" v="27"/>
      <pc:docMkLst>
        <pc:docMk/>
      </pc:docMkLst>
      <pc:sldChg chg="modSp">
        <pc:chgData name="Mirza Harith Bin Mustaffa" userId="S::mirzahm@niestaff.cluster.nie.edu.sg::597f28f4-4e18-4ebd-bb04-6d4ead709eb5" providerId="AD" clId="Web-{92B03865-5E91-7673-C2FC-6C8C4B44CDB8}" dt="2023-09-12T06:43:53.891" v="26" actId="20577"/>
        <pc:sldMkLst>
          <pc:docMk/>
          <pc:sldMk cId="2684765922" sldId="256"/>
        </pc:sldMkLst>
        <pc:spChg chg="mod">
          <ac:chgData name="Mirza Harith Bin Mustaffa" userId="S::mirzahm@niestaff.cluster.nie.edu.sg::597f28f4-4e18-4ebd-bb04-6d4ead709eb5" providerId="AD" clId="Web-{92B03865-5E91-7673-C2FC-6C8C4B44CDB8}" dt="2023-09-12T06:29:29.995" v="25" actId="20577"/>
          <ac:spMkLst>
            <pc:docMk/>
            <pc:sldMk cId="2684765922" sldId="256"/>
            <ac:spMk id="2" creationId="{CD53FE37-EF21-0D58-752A-A1A08AF4623C}"/>
          </ac:spMkLst>
        </pc:spChg>
        <pc:spChg chg="mod">
          <ac:chgData name="Mirza Harith Bin Mustaffa" userId="S::mirzahm@niestaff.cluster.nie.edu.sg::597f28f4-4e18-4ebd-bb04-6d4ead709eb5" providerId="AD" clId="Web-{92B03865-5E91-7673-C2FC-6C8C4B44CDB8}" dt="2023-09-12T06:43:53.891" v="26" actId="20577"/>
          <ac:spMkLst>
            <pc:docMk/>
            <pc:sldMk cId="2684765922" sldId="256"/>
            <ac:spMk id="27" creationId="{0C8A439D-B743-5748-94F0-E1117965A79E}"/>
          </ac:spMkLst>
        </pc:spChg>
      </pc:sldChg>
      <pc:sldChg chg="ord">
        <pc:chgData name="Mirza Harith Bin Mustaffa" userId="S::mirzahm@niestaff.cluster.nie.edu.sg::597f28f4-4e18-4ebd-bb04-6d4ead709eb5" providerId="AD" clId="Web-{92B03865-5E91-7673-C2FC-6C8C4B44CDB8}" dt="2023-09-12T08:15:15.824" v="27"/>
        <pc:sldMkLst>
          <pc:docMk/>
          <pc:sldMk cId="1864626046" sldId="267"/>
        </pc:sldMkLst>
      </pc:sldChg>
    </pc:docChg>
  </pc:docChgLst>
  <pc:docChgLst>
    <pc:chgData name="ERFP Office" userId="93df1cff-ed58-4b81-812c-aaa8c5a00756" providerId="ADAL" clId="{6DC7C334-11B9-498D-87E0-83BB0D6BE92E}"/>
    <pc:docChg chg="">
      <pc:chgData name="ERFP Office" userId="93df1cff-ed58-4b81-812c-aaa8c5a00756" providerId="ADAL" clId="{6DC7C334-11B9-498D-87E0-83BB0D6BE92E}" dt="2023-09-12T02:51:08.423" v="4"/>
      <pc:docMkLst>
        <pc:docMk/>
      </pc:docMkLst>
      <pc:sldChg chg="delCm">
        <pc:chgData name="ERFP Office" userId="93df1cff-ed58-4b81-812c-aaa8c5a00756" providerId="ADAL" clId="{6DC7C334-11B9-498D-87E0-83BB0D6BE92E}" dt="2023-09-12T02:50:18.021" v="1"/>
        <pc:sldMkLst>
          <pc:docMk/>
          <pc:sldMk cId="1319396290" sldId="353"/>
        </pc:sldMkLst>
        <pc:extLst>
          <p:ext xmlns:p="http://schemas.openxmlformats.org/presentationml/2006/main" uri="{D6D511B9-2390-475A-947B-AFAB55BFBCF1}">
            <pc226:cmChg xmlns:pc226="http://schemas.microsoft.com/office/powerpoint/2022/06/main/command" chg="del">
              <pc226:chgData name="ERFP Office" userId="93df1cff-ed58-4b81-812c-aaa8c5a00756" providerId="ADAL" clId="{6DC7C334-11B9-498D-87E0-83BB0D6BE92E}" dt="2023-09-12T02:50:18.021" v="1"/>
              <pc2:cmMkLst xmlns:pc2="http://schemas.microsoft.com/office/powerpoint/2019/9/main/command">
                <pc:docMk/>
                <pc:sldMk cId="1319396290" sldId="353"/>
                <pc2:cmMk id="{41317B05-931D-4F3D-99D0-E1D84FAF3C94}"/>
              </pc2:cmMkLst>
            </pc226:cmChg>
            <pc226:cmChg xmlns:pc226="http://schemas.microsoft.com/office/powerpoint/2022/06/main/command" chg="del">
              <pc226:chgData name="ERFP Office" userId="93df1cff-ed58-4b81-812c-aaa8c5a00756" providerId="ADAL" clId="{6DC7C334-11B9-498D-87E0-83BB0D6BE92E}" dt="2023-09-12T02:50:16.827" v="0"/>
              <pc2:cmMkLst xmlns:pc2="http://schemas.microsoft.com/office/powerpoint/2019/9/main/command">
                <pc:docMk/>
                <pc:sldMk cId="1319396290" sldId="353"/>
                <pc2:cmMk id="{0FB09222-538F-4577-A617-BF4FA7BC3BDF}"/>
              </pc2:cmMkLst>
            </pc226:cmChg>
          </p:ext>
        </pc:extLst>
      </pc:sldChg>
      <pc:sldChg chg="delCm">
        <pc:chgData name="ERFP Office" userId="93df1cff-ed58-4b81-812c-aaa8c5a00756" providerId="ADAL" clId="{6DC7C334-11B9-498D-87E0-83BB0D6BE92E}" dt="2023-09-12T02:50:49.488" v="2"/>
        <pc:sldMkLst>
          <pc:docMk/>
          <pc:sldMk cId="4033819108" sldId="356"/>
        </pc:sldMkLst>
        <pc:extLst>
          <p:ext xmlns:p="http://schemas.openxmlformats.org/presentationml/2006/main" uri="{D6D511B9-2390-475A-947B-AFAB55BFBCF1}">
            <pc226:cmChg xmlns:pc226="http://schemas.microsoft.com/office/powerpoint/2022/06/main/command" chg="del">
              <pc226:chgData name="ERFP Office" userId="93df1cff-ed58-4b81-812c-aaa8c5a00756" providerId="ADAL" clId="{6DC7C334-11B9-498D-87E0-83BB0D6BE92E}" dt="2023-09-12T02:50:49.488" v="2"/>
              <pc2:cmMkLst xmlns:pc2="http://schemas.microsoft.com/office/powerpoint/2019/9/main/command">
                <pc:docMk/>
                <pc:sldMk cId="4033819108" sldId="356"/>
                <pc2:cmMk id="{B915D370-DE2C-47FF-9225-D87525078FBA}"/>
              </pc2:cmMkLst>
            </pc226:cmChg>
          </p:ext>
        </pc:extLst>
      </pc:sldChg>
      <pc:sldChg chg="delCm">
        <pc:chgData name="ERFP Office" userId="93df1cff-ed58-4b81-812c-aaa8c5a00756" providerId="ADAL" clId="{6DC7C334-11B9-498D-87E0-83BB0D6BE92E}" dt="2023-09-12T02:50:55.253" v="3"/>
        <pc:sldMkLst>
          <pc:docMk/>
          <pc:sldMk cId="2227212503" sldId="357"/>
        </pc:sldMkLst>
        <pc:extLst>
          <p:ext xmlns:p="http://schemas.openxmlformats.org/presentationml/2006/main" uri="{D6D511B9-2390-475A-947B-AFAB55BFBCF1}">
            <pc226:cmChg xmlns:pc226="http://schemas.microsoft.com/office/powerpoint/2022/06/main/command" chg="del">
              <pc226:chgData name="ERFP Office" userId="93df1cff-ed58-4b81-812c-aaa8c5a00756" providerId="ADAL" clId="{6DC7C334-11B9-498D-87E0-83BB0D6BE92E}" dt="2023-09-12T02:50:55.253" v="3"/>
              <pc2:cmMkLst xmlns:pc2="http://schemas.microsoft.com/office/powerpoint/2019/9/main/command">
                <pc:docMk/>
                <pc:sldMk cId="2227212503" sldId="357"/>
                <pc2:cmMk id="{9BFBD39E-6C87-445F-A2EE-2FC7374F1E51}"/>
              </pc2:cmMkLst>
            </pc226:cmChg>
          </p:ext>
        </pc:extLst>
      </pc:sldChg>
      <pc:sldChg chg="delCm">
        <pc:chgData name="ERFP Office" userId="93df1cff-ed58-4b81-812c-aaa8c5a00756" providerId="ADAL" clId="{6DC7C334-11B9-498D-87E0-83BB0D6BE92E}" dt="2023-09-12T02:51:08.423" v="4"/>
        <pc:sldMkLst>
          <pc:docMk/>
          <pc:sldMk cId="3393401731" sldId="378"/>
        </pc:sldMkLst>
        <pc:extLst>
          <p:ext xmlns:p="http://schemas.openxmlformats.org/presentationml/2006/main" uri="{D6D511B9-2390-475A-947B-AFAB55BFBCF1}">
            <pc226:cmChg xmlns:pc226="http://schemas.microsoft.com/office/powerpoint/2022/06/main/command" chg="del">
              <pc226:chgData name="ERFP Office" userId="93df1cff-ed58-4b81-812c-aaa8c5a00756" providerId="ADAL" clId="{6DC7C334-11B9-498D-87E0-83BB0D6BE92E}" dt="2023-09-12T02:51:08.423" v="4"/>
              <pc2:cmMkLst xmlns:pc2="http://schemas.microsoft.com/office/powerpoint/2019/9/main/command">
                <pc:docMk/>
                <pc:sldMk cId="3393401731" sldId="378"/>
                <pc2:cmMk id="{BFB5E562-552B-41B6-B17E-F1B8852AF9B9}"/>
              </pc2:cmMkLst>
            </pc226:cmChg>
          </p:ext>
        </pc:extLst>
      </pc:sldChg>
    </pc:docChg>
  </pc:docChgLst>
  <pc:docChgLst>
    <pc:chgData name="Mirza Harith Bin Mustaffa" userId="597f28f4-4e18-4ebd-bb04-6d4ead709eb5" providerId="ADAL" clId="{6DC7C334-11B9-498D-87E0-83BB0D6BE92E}"/>
    <pc:docChg chg="undo custSel modSld">
      <pc:chgData name="Mirza Harith Bin Mustaffa" userId="597f28f4-4e18-4ebd-bb04-6d4ead709eb5" providerId="ADAL" clId="{6DC7C334-11B9-498D-87E0-83BB0D6BE92E}" dt="2023-09-14T05:19:23.986" v="29" actId="20577"/>
      <pc:docMkLst>
        <pc:docMk/>
      </pc:docMkLst>
      <pc:sldChg chg="modSp mod">
        <pc:chgData name="Mirza Harith Bin Mustaffa" userId="597f28f4-4e18-4ebd-bb04-6d4ead709eb5" providerId="ADAL" clId="{6DC7C334-11B9-498D-87E0-83BB0D6BE92E}" dt="2023-09-12T03:15:38.939" v="0" actId="122"/>
        <pc:sldMkLst>
          <pc:docMk/>
          <pc:sldMk cId="2175071717" sldId="261"/>
        </pc:sldMkLst>
        <pc:graphicFrameChg chg="modGraphic">
          <ac:chgData name="Mirza Harith Bin Mustaffa" userId="597f28f4-4e18-4ebd-bb04-6d4ead709eb5" providerId="ADAL" clId="{6DC7C334-11B9-498D-87E0-83BB0D6BE92E}" dt="2023-09-12T03:15:38.939" v="0" actId="122"/>
          <ac:graphicFrameMkLst>
            <pc:docMk/>
            <pc:sldMk cId="2175071717" sldId="261"/>
            <ac:graphicFrameMk id="4" creationId="{2C193C14-103E-414E-9F5A-C6177A89642B}"/>
          </ac:graphicFrameMkLst>
        </pc:graphicFrameChg>
      </pc:sldChg>
      <pc:sldChg chg="modNotesTx">
        <pc:chgData name="Mirza Harith Bin Mustaffa" userId="597f28f4-4e18-4ebd-bb04-6d4ead709eb5" providerId="ADAL" clId="{6DC7C334-11B9-498D-87E0-83BB0D6BE92E}" dt="2023-09-14T05:18:50.448" v="25" actId="20577"/>
        <pc:sldMkLst>
          <pc:docMk/>
          <pc:sldMk cId="3436151640" sldId="266"/>
        </pc:sldMkLst>
      </pc:sldChg>
      <pc:sldChg chg="addSp delSp modSp mod modNotesTx">
        <pc:chgData name="Mirza Harith Bin Mustaffa" userId="597f28f4-4e18-4ebd-bb04-6d4ead709eb5" providerId="ADAL" clId="{6DC7C334-11B9-498D-87E0-83BB0D6BE92E}" dt="2023-09-14T05:19:13.979" v="27" actId="20577"/>
        <pc:sldMkLst>
          <pc:docMk/>
          <pc:sldMk cId="2629311930" sldId="344"/>
        </pc:sldMkLst>
        <pc:spChg chg="del">
          <ac:chgData name="Mirza Harith Bin Mustaffa" userId="597f28f4-4e18-4ebd-bb04-6d4ead709eb5" providerId="ADAL" clId="{6DC7C334-11B9-498D-87E0-83BB0D6BE92E}" dt="2023-09-12T03:17:44.658" v="2" actId="478"/>
          <ac:spMkLst>
            <pc:docMk/>
            <pc:sldMk cId="2629311930" sldId="344"/>
            <ac:spMk id="6" creationId="{A6BA6D8D-CB32-411E-798D-01C1411D3F41}"/>
          </ac:spMkLst>
        </pc:spChg>
        <pc:picChg chg="add del mod modCrop">
          <ac:chgData name="Mirza Harith Bin Mustaffa" userId="597f28f4-4e18-4ebd-bb04-6d4ead709eb5" providerId="ADAL" clId="{6DC7C334-11B9-498D-87E0-83BB0D6BE92E}" dt="2023-09-12T03:20:04.015" v="10" actId="478"/>
          <ac:picMkLst>
            <pc:docMk/>
            <pc:sldMk cId="2629311930" sldId="344"/>
            <ac:picMk id="4" creationId="{80D815D1-A4BA-CB2F-391A-64A4B0429E1F}"/>
          </ac:picMkLst>
        </pc:picChg>
        <pc:picChg chg="add mod">
          <ac:chgData name="Mirza Harith Bin Mustaffa" userId="597f28f4-4e18-4ebd-bb04-6d4ead709eb5" providerId="ADAL" clId="{6DC7C334-11B9-498D-87E0-83BB0D6BE92E}" dt="2023-09-12T03:20:27.497" v="23" actId="14100"/>
          <ac:picMkLst>
            <pc:docMk/>
            <pc:sldMk cId="2629311930" sldId="344"/>
            <ac:picMk id="1026" creationId="{B3FE25B4-7E6D-6D14-E975-3AD243DBDCB2}"/>
          </ac:picMkLst>
        </pc:picChg>
      </pc:sldChg>
      <pc:sldChg chg="modNotesTx">
        <pc:chgData name="Mirza Harith Bin Mustaffa" userId="597f28f4-4e18-4ebd-bb04-6d4ead709eb5" providerId="ADAL" clId="{6DC7C334-11B9-498D-87E0-83BB0D6BE92E}" dt="2023-09-14T05:18:42.117" v="24" actId="20577"/>
        <pc:sldMkLst>
          <pc:docMk/>
          <pc:sldMk cId="2314208243" sldId="352"/>
        </pc:sldMkLst>
      </pc:sldChg>
      <pc:sldChg chg="modNotesTx">
        <pc:chgData name="Mirza Harith Bin Mustaffa" userId="597f28f4-4e18-4ebd-bb04-6d4ead709eb5" providerId="ADAL" clId="{6DC7C334-11B9-498D-87E0-83BB0D6BE92E}" dt="2023-09-14T05:19:19.481" v="28" actId="20577"/>
        <pc:sldMkLst>
          <pc:docMk/>
          <pc:sldMk cId="3753045525" sldId="374"/>
        </pc:sldMkLst>
      </pc:sldChg>
      <pc:sldChg chg="modNotesTx">
        <pc:chgData name="Mirza Harith Bin Mustaffa" userId="597f28f4-4e18-4ebd-bb04-6d4ead709eb5" providerId="ADAL" clId="{6DC7C334-11B9-498D-87E0-83BB0D6BE92E}" dt="2023-09-14T05:19:23.986" v="29" actId="20577"/>
        <pc:sldMkLst>
          <pc:docMk/>
          <pc:sldMk cId="3322421959" sldId="377"/>
        </pc:sldMkLst>
      </pc:sldChg>
      <pc:sldChg chg="modNotesTx">
        <pc:chgData name="Mirza Harith Bin Mustaffa" userId="597f28f4-4e18-4ebd-bb04-6d4ead709eb5" providerId="ADAL" clId="{6DC7C334-11B9-498D-87E0-83BB0D6BE92E}" dt="2023-09-14T05:19:00.346" v="26" actId="20577"/>
        <pc:sldMkLst>
          <pc:docMk/>
          <pc:sldMk cId="3393401731" sldId="3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35286-19F1-71A1-C847-239588105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734897-F525-89D5-2B14-D73E9E3039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2186AE-28D4-4AB1-A022-4B2BBE39A5A1}" type="datetimeFigureOut">
              <a:rPr lang="en-US" smtClean="0"/>
              <a:t>9/14/2023</a:t>
            </a:fld>
            <a:endParaRPr lang="en-US"/>
          </a:p>
        </p:txBody>
      </p:sp>
      <p:sp>
        <p:nvSpPr>
          <p:cNvPr id="4" name="Footer Placeholder 3">
            <a:extLst>
              <a:ext uri="{FF2B5EF4-FFF2-40B4-BE49-F238E27FC236}">
                <a16:creationId xmlns:a16="http://schemas.microsoft.com/office/drawing/2014/main" id="{B6706C1C-D193-DB61-D88A-1CE135E51E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61FFE8-48CE-2A36-6088-899CD20B02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0E6859-5268-4168-B3D8-6DF896E90F23}" type="slidenum">
              <a:rPr lang="en-US" smtClean="0"/>
              <a:t>‹#›</a:t>
            </a:fld>
            <a:endParaRPr lang="en-US"/>
          </a:p>
        </p:txBody>
      </p:sp>
    </p:spTree>
    <p:extLst>
      <p:ext uri="{BB962C8B-B14F-4D97-AF65-F5344CB8AC3E}">
        <p14:creationId xmlns:p14="http://schemas.microsoft.com/office/powerpoint/2010/main" val="280544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F068F-1A2D-4354-8A36-6E3997E4F1B4}"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4870B-DB7E-4A24-9B40-62600628E9C0}" type="slidenum">
              <a:rPr lang="en-US" smtClean="0"/>
              <a:t>‹#›</a:t>
            </a:fld>
            <a:endParaRPr lang="en-US"/>
          </a:p>
        </p:txBody>
      </p:sp>
    </p:spTree>
    <p:extLst>
      <p:ext uri="{BB962C8B-B14F-4D97-AF65-F5344CB8AC3E}">
        <p14:creationId xmlns:p14="http://schemas.microsoft.com/office/powerpoint/2010/main" val="161659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1</a:t>
            </a:fld>
            <a:endParaRPr lang="en-US"/>
          </a:p>
        </p:txBody>
      </p:sp>
    </p:spTree>
    <p:extLst>
      <p:ext uri="{BB962C8B-B14F-4D97-AF65-F5344CB8AC3E}">
        <p14:creationId xmlns:p14="http://schemas.microsoft.com/office/powerpoint/2010/main" val="190020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AAC739-689E-FD4E-851B-28C26AD8FB3B}" type="slidenum">
              <a:rPr lang="en-US" smtClean="0"/>
              <a:t>17</a:t>
            </a:fld>
            <a:endParaRPr lang="en-US"/>
          </a:p>
        </p:txBody>
      </p:sp>
    </p:spTree>
    <p:extLst>
      <p:ext uri="{BB962C8B-B14F-4D97-AF65-F5344CB8AC3E}">
        <p14:creationId xmlns:p14="http://schemas.microsoft.com/office/powerpoint/2010/main" val="67207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18</a:t>
            </a:fld>
            <a:endParaRPr lang="en-US"/>
          </a:p>
        </p:txBody>
      </p:sp>
    </p:spTree>
    <p:extLst>
      <p:ext uri="{BB962C8B-B14F-4D97-AF65-F5344CB8AC3E}">
        <p14:creationId xmlns:p14="http://schemas.microsoft.com/office/powerpoint/2010/main" val="243057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19</a:t>
            </a:fld>
            <a:endParaRPr lang="en-US"/>
          </a:p>
        </p:txBody>
      </p:sp>
    </p:spTree>
    <p:extLst>
      <p:ext uri="{BB962C8B-B14F-4D97-AF65-F5344CB8AC3E}">
        <p14:creationId xmlns:p14="http://schemas.microsoft.com/office/powerpoint/2010/main" val="26358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20</a:t>
            </a:fld>
            <a:endParaRPr lang="en-US"/>
          </a:p>
        </p:txBody>
      </p:sp>
    </p:spTree>
    <p:extLst>
      <p:ext uri="{BB962C8B-B14F-4D97-AF65-F5344CB8AC3E}">
        <p14:creationId xmlns:p14="http://schemas.microsoft.com/office/powerpoint/2010/main" val="62078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21</a:t>
            </a:fld>
            <a:endParaRPr lang="en-US"/>
          </a:p>
        </p:txBody>
      </p:sp>
    </p:spTree>
    <p:extLst>
      <p:ext uri="{BB962C8B-B14F-4D97-AF65-F5344CB8AC3E}">
        <p14:creationId xmlns:p14="http://schemas.microsoft.com/office/powerpoint/2010/main" val="364603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23</a:t>
            </a:fld>
            <a:endParaRPr lang="en-US"/>
          </a:p>
        </p:txBody>
      </p:sp>
    </p:spTree>
    <p:extLst>
      <p:ext uri="{BB962C8B-B14F-4D97-AF65-F5344CB8AC3E}">
        <p14:creationId xmlns:p14="http://schemas.microsoft.com/office/powerpoint/2010/main" val="117708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28</a:t>
            </a:fld>
            <a:endParaRPr lang="en-US"/>
          </a:p>
        </p:txBody>
      </p:sp>
    </p:spTree>
    <p:extLst>
      <p:ext uri="{BB962C8B-B14F-4D97-AF65-F5344CB8AC3E}">
        <p14:creationId xmlns:p14="http://schemas.microsoft.com/office/powerpoint/2010/main" val="160420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30</a:t>
            </a:fld>
            <a:endParaRPr lang="en-US"/>
          </a:p>
        </p:txBody>
      </p:sp>
    </p:spTree>
    <p:extLst>
      <p:ext uri="{BB962C8B-B14F-4D97-AF65-F5344CB8AC3E}">
        <p14:creationId xmlns:p14="http://schemas.microsoft.com/office/powerpoint/2010/main" val="72469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32</a:t>
            </a:fld>
            <a:endParaRPr lang="en-US"/>
          </a:p>
        </p:txBody>
      </p:sp>
    </p:spTree>
    <p:extLst>
      <p:ext uri="{BB962C8B-B14F-4D97-AF65-F5344CB8AC3E}">
        <p14:creationId xmlns:p14="http://schemas.microsoft.com/office/powerpoint/2010/main" val="88313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AC739-689E-FD4E-851B-28C26AD8FB3B}" type="slidenum">
              <a:rPr lang="en-US" smtClean="0"/>
              <a:t>33</a:t>
            </a:fld>
            <a:endParaRPr lang="en-US"/>
          </a:p>
        </p:txBody>
      </p:sp>
    </p:spTree>
    <p:extLst>
      <p:ext uri="{BB962C8B-B14F-4D97-AF65-F5344CB8AC3E}">
        <p14:creationId xmlns:p14="http://schemas.microsoft.com/office/powerpoint/2010/main" val="156714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AC739-689E-FD4E-851B-28C26AD8FB3B}" type="slidenum">
              <a:rPr lang="en-US" smtClean="0"/>
              <a:t>2</a:t>
            </a:fld>
            <a:endParaRPr lang="en-US"/>
          </a:p>
        </p:txBody>
      </p:sp>
    </p:spTree>
    <p:extLst>
      <p:ext uri="{BB962C8B-B14F-4D97-AF65-F5344CB8AC3E}">
        <p14:creationId xmlns:p14="http://schemas.microsoft.com/office/powerpoint/2010/main" val="227218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4870B-DB7E-4A24-9B40-62600628E9C0}" type="slidenum">
              <a:rPr lang="en-US" smtClean="0"/>
              <a:t>35</a:t>
            </a:fld>
            <a:endParaRPr lang="en-US"/>
          </a:p>
        </p:txBody>
      </p:sp>
    </p:spTree>
    <p:extLst>
      <p:ext uri="{BB962C8B-B14F-4D97-AF65-F5344CB8AC3E}">
        <p14:creationId xmlns:p14="http://schemas.microsoft.com/office/powerpoint/2010/main" val="92427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AAC739-689E-FD4E-851B-28C26AD8FB3B}" type="slidenum">
              <a:rPr lang="en-US" smtClean="0"/>
              <a:t>37</a:t>
            </a:fld>
            <a:endParaRPr lang="en-US"/>
          </a:p>
        </p:txBody>
      </p:sp>
    </p:spTree>
    <p:extLst>
      <p:ext uri="{BB962C8B-B14F-4D97-AF65-F5344CB8AC3E}">
        <p14:creationId xmlns:p14="http://schemas.microsoft.com/office/powerpoint/2010/main" val="326765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38</a:t>
            </a:fld>
            <a:endParaRPr lang="en-US"/>
          </a:p>
        </p:txBody>
      </p:sp>
    </p:spTree>
    <p:extLst>
      <p:ext uri="{BB962C8B-B14F-4D97-AF65-F5344CB8AC3E}">
        <p14:creationId xmlns:p14="http://schemas.microsoft.com/office/powerpoint/2010/main" val="275353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39</a:t>
            </a:fld>
            <a:endParaRPr lang="en-US"/>
          </a:p>
        </p:txBody>
      </p:sp>
    </p:spTree>
    <p:extLst>
      <p:ext uri="{BB962C8B-B14F-4D97-AF65-F5344CB8AC3E}">
        <p14:creationId xmlns:p14="http://schemas.microsoft.com/office/powerpoint/2010/main" val="142442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40</a:t>
            </a:fld>
            <a:endParaRPr lang="en-US"/>
          </a:p>
        </p:txBody>
      </p:sp>
    </p:spTree>
    <p:extLst>
      <p:ext uri="{BB962C8B-B14F-4D97-AF65-F5344CB8AC3E}">
        <p14:creationId xmlns:p14="http://schemas.microsoft.com/office/powerpoint/2010/main" val="4010993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43</a:t>
            </a:fld>
            <a:endParaRPr lang="en-US"/>
          </a:p>
        </p:txBody>
      </p:sp>
    </p:spTree>
    <p:extLst>
      <p:ext uri="{BB962C8B-B14F-4D97-AF65-F5344CB8AC3E}">
        <p14:creationId xmlns:p14="http://schemas.microsoft.com/office/powerpoint/2010/main" val="215130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48</a:t>
            </a:fld>
            <a:endParaRPr lang="en-US"/>
          </a:p>
        </p:txBody>
      </p:sp>
    </p:spTree>
    <p:extLst>
      <p:ext uri="{BB962C8B-B14F-4D97-AF65-F5344CB8AC3E}">
        <p14:creationId xmlns:p14="http://schemas.microsoft.com/office/powerpoint/2010/main" val="272323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3</a:t>
            </a:fld>
            <a:endParaRPr lang="en-US"/>
          </a:p>
        </p:txBody>
      </p:sp>
    </p:spTree>
    <p:extLst>
      <p:ext uri="{BB962C8B-B14F-4D97-AF65-F5344CB8AC3E}">
        <p14:creationId xmlns:p14="http://schemas.microsoft.com/office/powerpoint/2010/main" val="79639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0374"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4</a:t>
            </a:fld>
            <a:endParaRPr lang="en-US"/>
          </a:p>
        </p:txBody>
      </p:sp>
    </p:spTree>
    <p:extLst>
      <p:ext uri="{BB962C8B-B14F-4D97-AF65-F5344CB8AC3E}">
        <p14:creationId xmlns:p14="http://schemas.microsoft.com/office/powerpoint/2010/main" val="108030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AAC739-689E-FD4E-851B-28C26AD8FB3B}" type="slidenum">
              <a:rPr lang="en-US" smtClean="0"/>
              <a:t>6</a:t>
            </a:fld>
            <a:endParaRPr lang="en-US"/>
          </a:p>
        </p:txBody>
      </p:sp>
    </p:spTree>
    <p:extLst>
      <p:ext uri="{BB962C8B-B14F-4D97-AF65-F5344CB8AC3E}">
        <p14:creationId xmlns:p14="http://schemas.microsoft.com/office/powerpoint/2010/main" val="415624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AAAC739-689E-FD4E-851B-28C26AD8FB3B}" type="slidenum">
              <a:rPr lang="en-US" smtClean="0"/>
              <a:t>12</a:t>
            </a:fld>
            <a:endParaRPr lang="en-US"/>
          </a:p>
        </p:txBody>
      </p:sp>
    </p:spTree>
    <p:extLst>
      <p:ext uri="{BB962C8B-B14F-4D97-AF65-F5344CB8AC3E}">
        <p14:creationId xmlns:p14="http://schemas.microsoft.com/office/powerpoint/2010/main" val="108514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13</a:t>
            </a:fld>
            <a:endParaRPr lang="en-US"/>
          </a:p>
        </p:txBody>
      </p:sp>
    </p:spTree>
    <p:extLst>
      <p:ext uri="{BB962C8B-B14F-4D97-AF65-F5344CB8AC3E}">
        <p14:creationId xmlns:p14="http://schemas.microsoft.com/office/powerpoint/2010/main" val="157139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AAC739-689E-FD4E-851B-28C26AD8FB3B}" type="slidenum">
              <a:rPr lang="en-US" smtClean="0"/>
              <a:t>14</a:t>
            </a:fld>
            <a:endParaRPr lang="en-US"/>
          </a:p>
        </p:txBody>
      </p:sp>
    </p:spTree>
    <p:extLst>
      <p:ext uri="{BB962C8B-B14F-4D97-AF65-F5344CB8AC3E}">
        <p14:creationId xmlns:p14="http://schemas.microsoft.com/office/powerpoint/2010/main" val="44253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AAC739-689E-FD4E-851B-28C26AD8FB3B}" type="slidenum">
              <a:rPr lang="en-US" smtClean="0"/>
              <a:t>16</a:t>
            </a:fld>
            <a:endParaRPr lang="en-US"/>
          </a:p>
        </p:txBody>
      </p:sp>
    </p:spTree>
    <p:extLst>
      <p:ext uri="{BB962C8B-B14F-4D97-AF65-F5344CB8AC3E}">
        <p14:creationId xmlns:p14="http://schemas.microsoft.com/office/powerpoint/2010/main" val="361783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r>
              <a:rPr lang="en-US"/>
              <a:t>CONFIDENTIAL</a:t>
            </a:r>
          </a:p>
        </p:txBody>
      </p:sp>
      <p:sp>
        <p:nvSpPr>
          <p:cNvPr id="6" name="Slide Number Placeholder 5"/>
          <p:cNvSpPr>
            <a:spLocks noGrp="1"/>
          </p:cNvSpPr>
          <p:nvPr>
            <p:ph type="sldNum" sz="quarter" idx="12"/>
          </p:nvPr>
        </p:nvSpPr>
        <p:spPr/>
        <p:txBody>
          <a:bodyPr/>
          <a:lstStyle/>
          <a:p>
            <a:fld id="{F1281147-8C12-414E-BAA0-0F24B721C36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9E1E0D81-1D81-D0E9-F932-57F61420ECCB}"/>
              </a:ext>
            </a:extLst>
          </p:cNvPr>
          <p:cNvSpPr txBox="1">
            <a:spLocks/>
          </p:cNvSpPr>
          <p:nvPr userDrawn="1"/>
        </p:nvSpPr>
        <p:spPr>
          <a:xfrm>
            <a:off x="-400040" y="6446837"/>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Education Research Funding </a:t>
            </a:r>
            <a:r>
              <a:rPr lang="en-US" err="1"/>
              <a:t>Programme</a:t>
            </a:r>
            <a:r>
              <a:rPr lang="en-US"/>
              <a:t> Office, ERFPO</a:t>
            </a:r>
          </a:p>
        </p:txBody>
      </p:sp>
    </p:spTree>
    <p:extLst>
      <p:ext uri="{BB962C8B-B14F-4D97-AF65-F5344CB8AC3E}">
        <p14:creationId xmlns:p14="http://schemas.microsoft.com/office/powerpoint/2010/main" val="42910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C27F34BB-580A-5FD9-6811-2BDF9B02FC7B}"/>
              </a:ext>
            </a:extLst>
          </p:cNvPr>
          <p:cNvSpPr txBox="1">
            <a:spLocks/>
          </p:cNvSpPr>
          <p:nvPr userDrawn="1"/>
        </p:nvSpPr>
        <p:spPr>
          <a:xfrm>
            <a:off x="5411680" y="6289679"/>
            <a:ext cx="1368640" cy="222436"/>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9" name="Footer Placeholder 4">
            <a:extLst>
              <a:ext uri="{FF2B5EF4-FFF2-40B4-BE49-F238E27FC236}">
                <a16:creationId xmlns:a16="http://schemas.microsoft.com/office/drawing/2014/main" id="{D687D3F7-B650-1091-21BF-931CE970BBC2}"/>
              </a:ext>
            </a:extLst>
          </p:cNvPr>
          <p:cNvSpPr txBox="1">
            <a:spLocks/>
          </p:cNvSpPr>
          <p:nvPr userDrawn="1"/>
        </p:nvSpPr>
        <p:spPr>
          <a:xfrm>
            <a:off x="1039895" y="6289679"/>
            <a:ext cx="3872710" cy="222436"/>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Education Research Funding </a:t>
            </a:r>
            <a:r>
              <a:rPr lang="en-US" err="1"/>
              <a:t>Programme</a:t>
            </a:r>
            <a:r>
              <a:rPr lang="en-US"/>
              <a:t> Office, ERFPO</a:t>
            </a:r>
          </a:p>
        </p:txBody>
      </p:sp>
    </p:spTree>
    <p:extLst>
      <p:ext uri="{BB962C8B-B14F-4D97-AF65-F5344CB8AC3E}">
        <p14:creationId xmlns:p14="http://schemas.microsoft.com/office/powerpoint/2010/main" val="396580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1" y="6289679"/>
            <a:ext cx="3802601" cy="222436"/>
          </a:xfrm>
        </p:spPr>
        <p:txBody>
          <a:bodyPr/>
          <a:lstStyle>
            <a:lvl1pPr>
              <a:defRPr/>
            </a:lvl1pPr>
          </a:lstStyle>
          <a:p>
            <a:r>
              <a:rPr lang="en-US"/>
              <a:t>CONFIDENTIAL</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8" name="Footer Placeholder 4">
            <a:extLst>
              <a:ext uri="{FF2B5EF4-FFF2-40B4-BE49-F238E27FC236}">
                <a16:creationId xmlns:a16="http://schemas.microsoft.com/office/drawing/2014/main" id="{EAB9F27E-5A14-42E0-B185-F065BA5A13D1}"/>
              </a:ext>
            </a:extLst>
          </p:cNvPr>
          <p:cNvSpPr txBox="1">
            <a:spLocks/>
          </p:cNvSpPr>
          <p:nvPr userDrawn="1"/>
        </p:nvSpPr>
        <p:spPr>
          <a:xfrm>
            <a:off x="5411680" y="6289679"/>
            <a:ext cx="1368640" cy="222436"/>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Tree>
    <p:extLst>
      <p:ext uri="{BB962C8B-B14F-4D97-AF65-F5344CB8AC3E}">
        <p14:creationId xmlns:p14="http://schemas.microsoft.com/office/powerpoint/2010/main" val="281875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35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34142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CONFIDENTIAL</a:t>
            </a:r>
          </a:p>
        </p:txBody>
      </p:sp>
      <p:sp>
        <p:nvSpPr>
          <p:cNvPr id="7" name="Date Placeholder 6"/>
          <p:cNvSpPr>
            <a:spLocks noGrp="1"/>
          </p:cNvSpPr>
          <p:nvPr>
            <p:ph type="dt" sz="half" idx="10"/>
          </p:nvPr>
        </p:nvSpPr>
        <p:spPr>
          <a:xfrm>
            <a:off x="9294042" y="6289679"/>
            <a:ext cx="965946" cy="22243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027508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607807" y="6289679"/>
            <a:ext cx="3838112" cy="222436"/>
          </a:xfrm>
        </p:spPr>
        <p:txBody>
          <a:bodyPr/>
          <a:lstStyle/>
          <a:p>
            <a:r>
              <a:rPr lang="en-US"/>
              <a:t>CONFIDENTIAL</a:t>
            </a:r>
          </a:p>
        </p:txBody>
      </p:sp>
      <p:sp>
        <p:nvSpPr>
          <p:cNvPr id="3" name="Date Placeholder 2"/>
          <p:cNvSpPr>
            <a:spLocks noGrp="1"/>
          </p:cNvSpPr>
          <p:nvPr>
            <p:ph type="dt" sz="half" idx="10"/>
          </p:nvPr>
        </p:nvSpPr>
        <p:spPr>
          <a:xfrm>
            <a:off x="9294042" y="6289679"/>
            <a:ext cx="965946" cy="222436"/>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88844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a:t>CONFIDENTIAL</a:t>
            </a:r>
          </a:p>
        </p:txBody>
      </p:sp>
      <p:sp>
        <p:nvSpPr>
          <p:cNvPr id="212" name="Date Placeholder 211"/>
          <p:cNvSpPr>
            <a:spLocks noGrp="1"/>
          </p:cNvSpPr>
          <p:nvPr>
            <p:ph type="dt" sz="half" idx="10"/>
          </p:nvPr>
        </p:nvSpPr>
        <p:spPr>
          <a:xfrm>
            <a:off x="9294042" y="6289679"/>
            <a:ext cx="965946" cy="222436"/>
          </a:xfrm>
          <a:prstGeom prst="rect">
            <a:avLst/>
          </a:prstGeom>
        </p:spPr>
        <p:txBody>
          <a:bodyPr/>
          <a:lstStyle/>
          <a:p>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13194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CONFIDENTIAL</a:t>
            </a:r>
          </a:p>
        </p:txBody>
      </p:sp>
      <p:sp>
        <p:nvSpPr>
          <p:cNvPr id="5" name="Date Placeholder 4"/>
          <p:cNvSpPr>
            <a:spLocks noGrp="1"/>
          </p:cNvSpPr>
          <p:nvPr>
            <p:ph type="dt" sz="half" idx="10"/>
          </p:nvPr>
        </p:nvSpPr>
        <p:spPr>
          <a:xfrm>
            <a:off x="9294042" y="6289679"/>
            <a:ext cx="965946" cy="222436"/>
          </a:xfrm>
          <a:prstGeom prst="rect">
            <a:avLst/>
          </a:prstGeom>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714699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3292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CONFIDENTIAL</a:t>
            </a:r>
          </a:p>
        </p:txBody>
      </p:sp>
      <p:sp>
        <p:nvSpPr>
          <p:cNvPr id="4" name="Date Placeholder 3"/>
          <p:cNvSpPr>
            <a:spLocks noGrp="1"/>
          </p:cNvSpPr>
          <p:nvPr>
            <p:ph type="dt" sz="half" idx="10"/>
          </p:nvPr>
        </p:nvSpPr>
        <p:spPr>
          <a:xfrm>
            <a:off x="9294042" y="6289679"/>
            <a:ext cx="965946" cy="22243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90447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CONFIDENTIAL</a:t>
            </a:r>
          </a:p>
        </p:txBody>
      </p:sp>
      <p:sp>
        <p:nvSpPr>
          <p:cNvPr id="6" name="Slide Number Placeholder 5"/>
          <p:cNvSpPr>
            <a:spLocks noGrp="1"/>
          </p:cNvSpPr>
          <p:nvPr>
            <p:ph type="sldNum" sz="quarter" idx="12"/>
          </p:nvPr>
        </p:nvSpPr>
        <p:spPr/>
        <p:txBody>
          <a:bodyPr/>
          <a:lstStyle/>
          <a:p>
            <a:fld id="{F1281147-8C12-414E-BAA0-0F24B721C36C}" type="slidenum">
              <a:rPr lang="en-US" smtClean="0"/>
              <a:t>‹#›</a:t>
            </a:fld>
            <a:endParaRPr lang="en-US"/>
          </a:p>
        </p:txBody>
      </p:sp>
    </p:spTree>
    <p:extLst>
      <p:ext uri="{BB962C8B-B14F-4D97-AF65-F5344CB8AC3E}">
        <p14:creationId xmlns:p14="http://schemas.microsoft.com/office/powerpoint/2010/main" val="3901157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CONFIDENTIAL</a:t>
            </a:r>
          </a:p>
        </p:txBody>
      </p:sp>
      <p:sp>
        <p:nvSpPr>
          <p:cNvPr id="4" name="Date Placeholder 3"/>
          <p:cNvSpPr>
            <a:spLocks noGrp="1"/>
          </p:cNvSpPr>
          <p:nvPr>
            <p:ph type="dt" sz="half" idx="10"/>
          </p:nvPr>
        </p:nvSpPr>
        <p:spPr>
          <a:xfrm>
            <a:off x="9294042" y="6289679"/>
            <a:ext cx="965946" cy="22243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87791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F1281147-8C12-414E-BAA0-0F24B721C36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5505CCA8-516B-11D2-6267-A68CD75EA7AB}"/>
              </a:ext>
            </a:extLst>
          </p:cNvPr>
          <p:cNvSpPr txBox="1">
            <a:spLocks/>
          </p:cNvSpPr>
          <p:nvPr userDrawn="1"/>
        </p:nvSpPr>
        <p:spPr>
          <a:xfrm>
            <a:off x="-400040" y="6446837"/>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Education Research Funding </a:t>
            </a:r>
            <a:r>
              <a:rPr lang="en-US" err="1"/>
              <a:t>Programme</a:t>
            </a:r>
            <a:r>
              <a:rPr lang="en-US"/>
              <a:t> Office, ERFPO</a:t>
            </a:r>
          </a:p>
        </p:txBody>
      </p:sp>
    </p:spTree>
    <p:extLst>
      <p:ext uri="{BB962C8B-B14F-4D97-AF65-F5344CB8AC3E}">
        <p14:creationId xmlns:p14="http://schemas.microsoft.com/office/powerpoint/2010/main" val="185187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92286"/>
          </a:xfrm>
        </p:spPr>
        <p:txBody>
          <a:bodyPr/>
          <a:lstStyle/>
          <a:p>
            <a:r>
              <a:rPr lang="en-US"/>
              <a:t>Click to edit Master title style</a:t>
            </a:r>
          </a:p>
        </p:txBody>
      </p:sp>
      <p:sp>
        <p:nvSpPr>
          <p:cNvPr id="3" name="Content Placeholder 2"/>
          <p:cNvSpPr>
            <a:spLocks noGrp="1"/>
          </p:cNvSpPr>
          <p:nvPr>
            <p:ph sz="half" idx="1"/>
          </p:nvPr>
        </p:nvSpPr>
        <p:spPr>
          <a:xfrm>
            <a:off x="1097279" y="1269507"/>
            <a:ext cx="4937760" cy="459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269507"/>
            <a:ext cx="4937760" cy="459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F1281147-8C12-414E-BAA0-0F24B721C36C}" type="slidenum">
              <a:rPr lang="en-US" smtClean="0"/>
              <a:t>‹#›</a:t>
            </a:fld>
            <a:endParaRPr lang="en-US"/>
          </a:p>
        </p:txBody>
      </p:sp>
    </p:spTree>
    <p:extLst>
      <p:ext uri="{BB962C8B-B14F-4D97-AF65-F5344CB8AC3E}">
        <p14:creationId xmlns:p14="http://schemas.microsoft.com/office/powerpoint/2010/main" val="95932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610863"/>
          </a:xfrm>
        </p:spPr>
        <p:txBody>
          <a:bodyPr/>
          <a:lstStyle/>
          <a:p>
            <a:r>
              <a:rPr lang="en-US"/>
              <a:t>Click to edit Master title style</a:t>
            </a:r>
          </a:p>
        </p:txBody>
      </p:sp>
      <p:sp>
        <p:nvSpPr>
          <p:cNvPr id="3" name="Text Placeholder 2"/>
          <p:cNvSpPr>
            <a:spLocks noGrp="1"/>
          </p:cNvSpPr>
          <p:nvPr>
            <p:ph type="body" idx="1"/>
          </p:nvPr>
        </p:nvSpPr>
        <p:spPr>
          <a:xfrm>
            <a:off x="1097280" y="127788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01416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27788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01416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F1281147-8C12-414E-BAA0-0F24B721C36C}" type="slidenum">
              <a:rPr lang="en-US" smtClean="0"/>
              <a:t>‹#›</a:t>
            </a:fld>
            <a:endParaRPr lang="en-US"/>
          </a:p>
        </p:txBody>
      </p:sp>
    </p:spTree>
    <p:extLst>
      <p:ext uri="{BB962C8B-B14F-4D97-AF65-F5344CB8AC3E}">
        <p14:creationId xmlns:p14="http://schemas.microsoft.com/office/powerpoint/2010/main" val="72010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F1281147-8C12-414E-BAA0-0F24B721C36C}" type="slidenum">
              <a:rPr lang="en-US" smtClean="0"/>
              <a:t>‹#›</a:t>
            </a:fld>
            <a:endParaRPr lang="en-US"/>
          </a:p>
        </p:txBody>
      </p:sp>
    </p:spTree>
    <p:extLst>
      <p:ext uri="{BB962C8B-B14F-4D97-AF65-F5344CB8AC3E}">
        <p14:creationId xmlns:p14="http://schemas.microsoft.com/office/powerpoint/2010/main" val="17477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a:t>CONFIDENTIAL</a:t>
            </a:r>
          </a:p>
        </p:txBody>
      </p:sp>
      <p:sp>
        <p:nvSpPr>
          <p:cNvPr id="9" name="Slide Number Placeholder 8"/>
          <p:cNvSpPr>
            <a:spLocks noGrp="1"/>
          </p:cNvSpPr>
          <p:nvPr>
            <p:ph type="sldNum" sz="quarter" idx="12"/>
          </p:nvPr>
        </p:nvSpPr>
        <p:spPr/>
        <p:txBody>
          <a:bodyPr/>
          <a:lstStyle/>
          <a:p>
            <a:fld id="{F1281147-8C12-414E-BAA0-0F24B721C36C}" type="slidenum">
              <a:rPr lang="en-US" smtClean="0"/>
              <a:pPr/>
              <a:t>‹#›</a:t>
            </a:fld>
            <a:endParaRPr lang="en-US"/>
          </a:p>
        </p:txBody>
      </p:sp>
      <p:sp>
        <p:nvSpPr>
          <p:cNvPr id="2" name="Footer Placeholder 4">
            <a:extLst>
              <a:ext uri="{FF2B5EF4-FFF2-40B4-BE49-F238E27FC236}">
                <a16:creationId xmlns:a16="http://schemas.microsoft.com/office/drawing/2014/main" id="{2471A05A-BA30-BC82-4484-6F62882D5627}"/>
              </a:ext>
            </a:extLst>
          </p:cNvPr>
          <p:cNvSpPr txBox="1">
            <a:spLocks/>
          </p:cNvSpPr>
          <p:nvPr userDrawn="1"/>
        </p:nvSpPr>
        <p:spPr>
          <a:xfrm>
            <a:off x="-400040" y="6446837"/>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Education Research Funding </a:t>
            </a:r>
            <a:r>
              <a:rPr lang="en-US" err="1"/>
              <a:t>Programme</a:t>
            </a:r>
            <a:r>
              <a:rPr lang="en-US"/>
              <a:t> Office, ERFPO</a:t>
            </a:r>
          </a:p>
        </p:txBody>
      </p:sp>
    </p:spTree>
    <p:extLst>
      <p:ext uri="{BB962C8B-B14F-4D97-AF65-F5344CB8AC3E}">
        <p14:creationId xmlns:p14="http://schemas.microsoft.com/office/powerpoint/2010/main" val="35315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88A12A-FDD8-2D4E-A97C-863E76232CFC}"/>
              </a:ext>
            </a:extLst>
          </p:cNvPr>
          <p:cNvPicPr>
            <a:picLocks noChangeAspect="1"/>
          </p:cNvPicPr>
          <p:nvPr userDrawn="1"/>
        </p:nvPicPr>
        <p:blipFill>
          <a:blip r:embed="rId2"/>
          <a:srcRect/>
          <a:stretch/>
        </p:blipFill>
        <p:spPr>
          <a:xfrm>
            <a:off x="0" y="7034"/>
            <a:ext cx="12192000" cy="6848695"/>
          </a:xfrm>
          <a:prstGeom prst="rect">
            <a:avLst/>
          </a:prstGeom>
        </p:spPr>
      </p:pic>
    </p:spTree>
    <p:extLst>
      <p:ext uri="{BB962C8B-B14F-4D97-AF65-F5344CB8AC3E}">
        <p14:creationId xmlns:p14="http://schemas.microsoft.com/office/powerpoint/2010/main" val="191323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8D4A3-8960-9847-BF47-AF4EC6D0F4DB}"/>
              </a:ext>
            </a:extLst>
          </p:cNvPr>
          <p:cNvPicPr>
            <a:picLocks noChangeAspect="1"/>
          </p:cNvPicPr>
          <p:nvPr userDrawn="1"/>
        </p:nvPicPr>
        <p:blipFill>
          <a:blip r:embed="rId2"/>
          <a:srcRect/>
          <a:stretch/>
        </p:blipFill>
        <p:spPr>
          <a:xfrm>
            <a:off x="0" y="0"/>
            <a:ext cx="12192000" cy="6848695"/>
          </a:xfrm>
          <a:prstGeom prst="rect">
            <a:avLst/>
          </a:prstGeom>
        </p:spPr>
      </p:pic>
    </p:spTree>
    <p:extLst>
      <p:ext uri="{BB962C8B-B14F-4D97-AF65-F5344CB8AC3E}">
        <p14:creationId xmlns:p14="http://schemas.microsoft.com/office/powerpoint/2010/main" val="206231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90000">
              <a:schemeClr val="bg2">
                <a:tint val="90000"/>
                <a:satMod val="92000"/>
                <a:lumMod val="120000"/>
              </a:schemeClr>
            </a:gs>
            <a:gs pos="100000">
              <a:srgbClr val="B2B2B2"/>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0230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317749"/>
            <a:ext cx="10058400" cy="455134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F1281147-8C12-414E-BAA0-0F24B721C36C}" type="slidenum">
              <a:rPr lang="en-US" smtClean="0"/>
              <a:pPr/>
              <a:t>‹#›</a:t>
            </a:fld>
            <a:endParaRPr lang="en-US"/>
          </a:p>
        </p:txBody>
      </p:sp>
      <p:sp>
        <p:nvSpPr>
          <p:cNvPr id="4" name="Footer Placeholder 4">
            <a:extLst>
              <a:ext uri="{FF2B5EF4-FFF2-40B4-BE49-F238E27FC236}">
                <a16:creationId xmlns:a16="http://schemas.microsoft.com/office/drawing/2014/main" id="{4FA484AB-C0EA-B208-FB97-3143D2F5D0BD}"/>
              </a:ext>
            </a:extLst>
          </p:cNvPr>
          <p:cNvSpPr txBox="1">
            <a:spLocks/>
          </p:cNvSpPr>
          <p:nvPr userDrawn="1"/>
        </p:nvSpPr>
        <p:spPr>
          <a:xfrm>
            <a:off x="-400040" y="6446837"/>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Education Research Funding </a:t>
            </a:r>
            <a:r>
              <a:rPr lang="en-US" err="1"/>
              <a:t>Programme</a:t>
            </a:r>
            <a:r>
              <a:rPr lang="en-US"/>
              <a:t> Office, ERFPO</a:t>
            </a:r>
          </a:p>
        </p:txBody>
      </p:sp>
    </p:spTree>
    <p:extLst>
      <p:ext uri="{BB962C8B-B14F-4D97-AF65-F5344CB8AC3E}">
        <p14:creationId xmlns:p14="http://schemas.microsoft.com/office/powerpoint/2010/main" val="391131306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200025"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8325" indent="-185738"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98513" indent="-231775"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3838112"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a:t>CONFIDENTIAL</a:t>
            </a:r>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a:p>
        </p:txBody>
      </p:sp>
      <p:sp>
        <p:nvSpPr>
          <p:cNvPr id="7" name="Footer Placeholder 4">
            <a:extLst>
              <a:ext uri="{FF2B5EF4-FFF2-40B4-BE49-F238E27FC236}">
                <a16:creationId xmlns:a16="http://schemas.microsoft.com/office/drawing/2014/main" id="{34E076A5-FCB9-FA0B-E71E-CA63171FCD41}"/>
              </a:ext>
            </a:extLst>
          </p:cNvPr>
          <p:cNvSpPr txBox="1">
            <a:spLocks/>
          </p:cNvSpPr>
          <p:nvPr userDrawn="1"/>
        </p:nvSpPr>
        <p:spPr>
          <a:xfrm>
            <a:off x="5411680" y="6289679"/>
            <a:ext cx="1368640" cy="222436"/>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Tree>
    <p:extLst>
      <p:ext uri="{BB962C8B-B14F-4D97-AF65-F5344CB8AC3E}">
        <p14:creationId xmlns:p14="http://schemas.microsoft.com/office/powerpoint/2010/main" val="32937244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grants@erfp.edu.s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OON_Hong_Lim@moe.gov.s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rfp.edu.sg/wp-content/uploads/2023/03/ERFP-5th-Tranche-MOE-Research-Priorities-Mar-2023.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rfp.edu.sg/hom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erfp.grant@erfp.edu.s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mailto:erfp.grant@nie.edu.sg" TargetMode="External"/><Relationship Id="rId4" Type="http://schemas.openxmlformats.org/officeDocument/2006/relationships/hyperlink" Target="mailto:servicedesk@nie.edu.s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roms.nie.edu.sg/itg/dashboard/app/portal/PageView.jsp" TargetMode="External"/><Relationship Id="rId2" Type="http://schemas.openxmlformats.org/officeDocument/2006/relationships/hyperlink" Target="mailto:erfp.grant@nie.edu.s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erfp.edu.sg/30rfp-grant-cal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48C159D6-693F-664B-9F8E-D12E21476615}"/>
              </a:ext>
            </a:extLst>
          </p:cNvPr>
          <p:cNvSpPr txBox="1">
            <a:spLocks/>
          </p:cNvSpPr>
          <p:nvPr/>
        </p:nvSpPr>
        <p:spPr>
          <a:xfrm>
            <a:off x="593172" y="3594264"/>
            <a:ext cx="9826388" cy="893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35"/>
              </a:lnSpc>
              <a:spcBef>
                <a:spcPts val="0"/>
              </a:spcBef>
              <a:buNone/>
            </a:pPr>
            <a:endParaRPr lang="en-US" sz="2345">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0C8A439D-B743-5748-94F0-E1117965A79E}"/>
              </a:ext>
            </a:extLst>
          </p:cNvPr>
          <p:cNvSpPr txBox="1">
            <a:spLocks/>
          </p:cNvSpPr>
          <p:nvPr/>
        </p:nvSpPr>
        <p:spPr>
          <a:xfrm>
            <a:off x="593172" y="1807649"/>
            <a:ext cx="10719696" cy="1786616"/>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r>
              <a:rPr lang="en-US" sz="4250" b="1" dirty="0">
                <a:solidFill>
                  <a:schemeClr val="accent1"/>
                </a:solidFill>
                <a:latin typeface="Arial"/>
                <a:cs typeface="Arial"/>
              </a:rPr>
              <a:t>30RFP Education Research Funding Programme (ERFP) Grant Call Briefing</a:t>
            </a:r>
          </a:p>
        </p:txBody>
      </p:sp>
      <p:sp>
        <p:nvSpPr>
          <p:cNvPr id="4" name="Footer Placeholder 3">
            <a:extLst>
              <a:ext uri="{FF2B5EF4-FFF2-40B4-BE49-F238E27FC236}">
                <a16:creationId xmlns:a16="http://schemas.microsoft.com/office/drawing/2014/main" id="{EDA65EF1-586D-C8B0-A634-266B29E9BFC8}"/>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C1FECD8D-42EE-D939-EBB6-BE418C9B7FB9}"/>
              </a:ext>
            </a:extLst>
          </p:cNvPr>
          <p:cNvSpPr>
            <a:spLocks noGrp="1"/>
          </p:cNvSpPr>
          <p:nvPr>
            <p:ph type="sldNum" sz="quarter" idx="12"/>
          </p:nvPr>
        </p:nvSpPr>
        <p:spPr/>
        <p:txBody>
          <a:bodyPr/>
          <a:lstStyle/>
          <a:p>
            <a:fld id="{F1281147-8C12-414E-BAA0-0F24B721C36C}" type="slidenum">
              <a:rPr lang="en-US" smtClean="0"/>
              <a:pPr/>
              <a:t>1</a:t>
            </a:fld>
            <a:endParaRPr lang="en-US"/>
          </a:p>
        </p:txBody>
      </p:sp>
      <p:sp>
        <p:nvSpPr>
          <p:cNvPr id="2" name="Subtitle 2">
            <a:extLst>
              <a:ext uri="{FF2B5EF4-FFF2-40B4-BE49-F238E27FC236}">
                <a16:creationId xmlns:a16="http://schemas.microsoft.com/office/drawing/2014/main" id="{CD53FE37-EF21-0D58-752A-A1A08AF4623C}"/>
              </a:ext>
            </a:extLst>
          </p:cNvPr>
          <p:cNvSpPr txBox="1">
            <a:spLocks/>
          </p:cNvSpPr>
          <p:nvPr/>
        </p:nvSpPr>
        <p:spPr>
          <a:xfrm>
            <a:off x="645999" y="4487572"/>
            <a:ext cx="10566484" cy="13593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Arial"/>
                <a:ea typeface="ＭＳ Ｐゴシック"/>
                <a:cs typeface="ＭＳ Ｐゴシック" charset="0"/>
              </a:rPr>
              <a:t>A/P Rita Elaine Silver, Director, ERFPO </a:t>
            </a:r>
            <a:endParaRPr lang="en-US" sz="2000">
              <a:latin typeface="Arial" charset="0"/>
              <a:ea typeface="ＭＳ Ｐゴシック" charset="0"/>
              <a:cs typeface="ＭＳ Ｐゴシック" charset="0"/>
            </a:endParaRPr>
          </a:p>
          <a:p>
            <a:pPr marL="0" indent="0">
              <a:buNone/>
            </a:pPr>
            <a:r>
              <a:rPr lang="en-US" sz="2000" dirty="0">
                <a:latin typeface="Arial"/>
                <a:ea typeface="ＭＳ Ｐゴシック"/>
                <a:cs typeface="ＭＳ Ｐゴシック" charset="0"/>
              </a:rPr>
              <a:t>Dr Elizabeth Koh, Deputy Director, ERFPO</a:t>
            </a:r>
          </a:p>
          <a:p>
            <a:pPr marL="0" indent="0">
              <a:buNone/>
            </a:pPr>
            <a:r>
              <a:rPr lang="en-US" sz="2000">
                <a:latin typeface="Arial"/>
                <a:ea typeface="ＭＳ Ｐゴシック"/>
                <a:cs typeface="ＭＳ Ｐゴシック" charset="0"/>
              </a:rPr>
              <a:t>12 September 2023</a:t>
            </a:r>
            <a:endParaRPr lang="en-US"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val="268476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GB" sz="2735">
                <a:solidFill>
                  <a:schemeClr val="bg1"/>
                </a:solidFill>
                <a:latin typeface="Arial" panose="020B0604020202020204" pitchFamily="34" charset="0"/>
                <a:cs typeface="Arial" panose="020B0604020202020204" pitchFamily="34" charset="0"/>
              </a:rPr>
              <a:t>Programmatic Research - Project Structure</a:t>
            </a:r>
            <a:endParaRPr lang="en-US" sz="2735">
              <a:solidFill>
                <a:prstClr val="white"/>
              </a:solidFill>
              <a:latin typeface="Arial"/>
              <a:cs typeface="Arial"/>
            </a:endParaRPr>
          </a:p>
        </p:txBody>
      </p:sp>
      <p:grpSp>
        <p:nvGrpSpPr>
          <p:cNvPr id="4" name="Canvas 88">
            <a:extLst>
              <a:ext uri="{FF2B5EF4-FFF2-40B4-BE49-F238E27FC236}">
                <a16:creationId xmlns:a16="http://schemas.microsoft.com/office/drawing/2014/main" id="{AD36257F-384B-4E34-BB67-D9AAA16DB479}"/>
              </a:ext>
            </a:extLst>
          </p:cNvPr>
          <p:cNvGrpSpPr/>
          <p:nvPr/>
        </p:nvGrpSpPr>
        <p:grpSpPr bwMode="auto">
          <a:xfrm>
            <a:off x="1261167" y="842668"/>
            <a:ext cx="9669667" cy="3706904"/>
            <a:chOff x="17217" y="89381"/>
            <a:chExt cx="6353175" cy="2324100"/>
          </a:xfrm>
        </p:grpSpPr>
        <p:sp>
          <p:nvSpPr>
            <p:cNvPr id="6" name="Rectangle 5">
              <a:extLst>
                <a:ext uri="{FF2B5EF4-FFF2-40B4-BE49-F238E27FC236}">
                  <a16:creationId xmlns:a16="http://schemas.microsoft.com/office/drawing/2014/main" id="{5062F9B2-5C15-4701-A31A-2E1D7C029CF9}"/>
                </a:ext>
              </a:extLst>
            </p:cNvPr>
            <p:cNvSpPr>
              <a:spLocks noChangeArrowheads="1"/>
            </p:cNvSpPr>
            <p:nvPr/>
          </p:nvSpPr>
          <p:spPr bwMode="auto">
            <a:xfrm>
              <a:off x="17217" y="89381"/>
              <a:ext cx="6353175" cy="2324100"/>
            </a:xfrm>
            <a:prstGeom prst="rect">
              <a:avLst/>
            </a:pr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893277">
                <a:defRPr/>
              </a:pPr>
              <a:endParaRPr lang="en-US" sz="1758" kern="0">
                <a:solidFill>
                  <a:sysClr val="windowText" lastClr="000000"/>
                </a:solidFill>
              </a:endParaRPr>
            </a:p>
          </p:txBody>
        </p:sp>
        <p:sp>
          <p:nvSpPr>
            <p:cNvPr id="7" name="Rectangle 6">
              <a:extLst>
                <a:ext uri="{FF2B5EF4-FFF2-40B4-BE49-F238E27FC236}">
                  <a16:creationId xmlns:a16="http://schemas.microsoft.com/office/drawing/2014/main" id="{DEECC0BD-7712-4EDD-9489-B3235556C605}"/>
                </a:ext>
              </a:extLst>
            </p:cNvPr>
            <p:cNvSpPr>
              <a:spLocks noChangeArrowheads="1"/>
            </p:cNvSpPr>
            <p:nvPr/>
          </p:nvSpPr>
          <p:spPr bwMode="auto">
            <a:xfrm>
              <a:off x="899814" y="108355"/>
              <a:ext cx="4396581" cy="299030"/>
            </a:xfrm>
            <a:prstGeom prst="rect">
              <a:avLst/>
            </a:prstGeom>
            <a:solidFill>
              <a:srgbClr val="002060"/>
            </a:solidFill>
            <a:ln w="12700">
              <a:solidFill>
                <a:srgbClr val="002060"/>
              </a:solidFill>
              <a:miter lim="800000"/>
              <a:headEnd/>
              <a:tailEnd/>
            </a:ln>
            <a:effectLst>
              <a:outerShdw dist="28398" dir="3806097" algn="ctr" rotWithShape="0">
                <a:srgbClr val="205867"/>
              </a:outerShdw>
            </a:effectLst>
          </p:spPr>
          <p:txBody>
            <a:bodyPr/>
            <a:lstStyle/>
            <a:p>
              <a:pPr algn="ctr" defTabSz="893277" eaLnBrk="0" fontAlgn="base" hangingPunct="0">
                <a:defRPr/>
              </a:pPr>
              <a:r>
                <a:rPr lang="en-US" sz="2345" b="1">
                  <a:solidFill>
                    <a:schemeClr val="bg1"/>
                  </a:solidFill>
                  <a:latin typeface="Arial" panose="020B0604020202020204" pitchFamily="34" charset="0"/>
                  <a:ea typeface="SimSun" panose="02010600030101010101" pitchFamily="2" charset="-122"/>
                </a:rPr>
                <a:t>Lead PI &amp; Co-Lead PI (Mandatory)</a:t>
              </a:r>
              <a:endParaRPr lang="en-US" sz="2345" kern="0">
                <a:solidFill>
                  <a:schemeClr val="bg1"/>
                </a:solidFill>
                <a:latin typeface="Times New Roman" panose="02020603050405020304" pitchFamily="18" charset="0"/>
                <a:ea typeface="Calibri" panose="020F0502020204030204" pitchFamily="34" charset="0"/>
              </a:endParaRPr>
            </a:p>
          </p:txBody>
        </p:sp>
        <p:cxnSp>
          <p:nvCxnSpPr>
            <p:cNvPr id="8" name="AutoShape 67">
              <a:extLst>
                <a:ext uri="{FF2B5EF4-FFF2-40B4-BE49-F238E27FC236}">
                  <a16:creationId xmlns:a16="http://schemas.microsoft.com/office/drawing/2014/main" id="{2329BE0F-497D-4551-B0FF-941CF3A2821F}"/>
                </a:ext>
              </a:extLst>
            </p:cNvPr>
            <p:cNvCxnSpPr>
              <a:cxnSpLocks noChangeShapeType="1"/>
            </p:cNvCxnSpPr>
            <p:nvPr/>
          </p:nvCxnSpPr>
          <p:spPr bwMode="auto">
            <a:xfrm flipV="1">
              <a:off x="3098105" y="407385"/>
              <a:ext cx="0" cy="649481"/>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sp>
          <p:nvSpPr>
            <p:cNvPr id="9" name="Oval 8">
              <a:extLst>
                <a:ext uri="{FF2B5EF4-FFF2-40B4-BE49-F238E27FC236}">
                  <a16:creationId xmlns:a16="http://schemas.microsoft.com/office/drawing/2014/main" id="{1C9D1766-A9C6-46FC-A32C-CAFDA22B39CF}"/>
                </a:ext>
              </a:extLst>
            </p:cNvPr>
            <p:cNvSpPr>
              <a:spLocks noChangeArrowheads="1"/>
            </p:cNvSpPr>
            <p:nvPr/>
          </p:nvSpPr>
          <p:spPr bwMode="auto">
            <a:xfrm>
              <a:off x="53007" y="1251905"/>
              <a:ext cx="1000081" cy="500313"/>
            </a:xfrm>
            <a:prstGeom prst="ellipse">
              <a:avLst/>
            </a:prstGeom>
            <a:gradFill rotWithShape="0">
              <a:gsLst>
                <a:gs pos="0">
                  <a:srgbClr val="FABF8F"/>
                </a:gs>
                <a:gs pos="50000">
                  <a:srgbClr val="F79646"/>
                </a:gs>
                <a:gs pos="100000">
                  <a:srgbClr val="FABF8F"/>
                </a:gs>
              </a:gsLst>
              <a:lin ang="5400000" scaled="1"/>
            </a:gradFill>
            <a:ln w="12700">
              <a:solidFill>
                <a:srgbClr val="002060"/>
              </a:solidFill>
              <a:round/>
              <a:headEnd/>
              <a:tailEnd/>
            </a:ln>
            <a:effectLst>
              <a:outerShdw dist="28398" dir="3806097" algn="ctr" rotWithShape="0">
                <a:srgbClr val="974706"/>
              </a:outerShdw>
            </a:effectLst>
          </p:spPr>
          <p:txBody>
            <a:bodyPr/>
            <a:lstStyle/>
            <a:p>
              <a:pPr algn="ctr" defTabSz="893277" eaLnBrk="0" fontAlgn="base" hangingPunct="0">
                <a:lnSpc>
                  <a:spcPct val="115000"/>
                </a:lnSpc>
                <a:spcAft>
                  <a:spcPts val="977"/>
                </a:spcAft>
                <a:defRPr/>
              </a:pPr>
              <a:r>
                <a:rPr lang="en-US" sz="1563" b="1">
                  <a:solidFill>
                    <a:sysClr val="windowText" lastClr="000000"/>
                  </a:solidFill>
                  <a:latin typeface="Arial" panose="020B0604020202020204" pitchFamily="34" charset="0"/>
                  <a:ea typeface="SimSun" panose="02010600030101010101" pitchFamily="2" charset="-122"/>
                  <a:cs typeface="Times New Roman" panose="02020603050405020304" pitchFamily="18" charset="0"/>
                </a:rPr>
                <a:t>Project 1 PI </a:t>
              </a:r>
              <a:endParaRPr lang="en-US" sz="1563" kern="0">
                <a:solidFill>
                  <a:sysClr val="windowText" lastClr="000000"/>
                </a:solidFill>
                <a:latin typeface="Times New Roman" panose="02020603050405020304" pitchFamily="18" charset="0"/>
                <a:ea typeface="Calibri" panose="020F0502020204030204" pitchFamily="34" charset="0"/>
              </a:endParaRPr>
            </a:p>
          </p:txBody>
        </p:sp>
        <p:grpSp>
          <p:nvGrpSpPr>
            <p:cNvPr id="10" name="Group 9">
              <a:extLst>
                <a:ext uri="{FF2B5EF4-FFF2-40B4-BE49-F238E27FC236}">
                  <a16:creationId xmlns:a16="http://schemas.microsoft.com/office/drawing/2014/main" id="{30F1AC5F-295F-487C-B480-E6553367AD02}"/>
                </a:ext>
              </a:extLst>
            </p:cNvPr>
            <p:cNvGrpSpPr>
              <a:grpSpLocks/>
            </p:cNvGrpSpPr>
            <p:nvPr/>
          </p:nvGrpSpPr>
          <p:grpSpPr bwMode="auto">
            <a:xfrm>
              <a:off x="439041" y="1056865"/>
              <a:ext cx="5834076" cy="736883"/>
              <a:chOff x="439041" y="1056865"/>
              <a:chExt cx="5834076" cy="736883"/>
            </a:xfrm>
          </p:grpSpPr>
          <p:sp>
            <p:nvSpPr>
              <p:cNvPr id="13" name="Oval 12">
                <a:extLst>
                  <a:ext uri="{FF2B5EF4-FFF2-40B4-BE49-F238E27FC236}">
                    <a16:creationId xmlns:a16="http://schemas.microsoft.com/office/drawing/2014/main" id="{460277AB-8EA0-48A7-8A08-C1B941D2EB1D}"/>
                  </a:ext>
                </a:extLst>
              </p:cNvPr>
              <p:cNvSpPr>
                <a:spLocks noChangeArrowheads="1"/>
              </p:cNvSpPr>
              <p:nvPr/>
            </p:nvSpPr>
            <p:spPr bwMode="auto">
              <a:xfrm>
                <a:off x="5218190" y="1212743"/>
                <a:ext cx="1054927" cy="539476"/>
              </a:xfrm>
              <a:prstGeom prst="ellipse">
                <a:avLst/>
              </a:prstGeom>
              <a:gradFill rotWithShape="0">
                <a:gsLst>
                  <a:gs pos="0">
                    <a:srgbClr val="FABF8F"/>
                  </a:gs>
                  <a:gs pos="50000">
                    <a:srgbClr val="F79646"/>
                  </a:gs>
                  <a:gs pos="100000">
                    <a:srgbClr val="FABF8F"/>
                  </a:gs>
                </a:gsLst>
                <a:lin ang="5400000" scaled="1"/>
              </a:gradFill>
              <a:ln w="12700">
                <a:solidFill>
                  <a:srgbClr val="002060"/>
                </a:solidFill>
                <a:round/>
                <a:headEnd/>
                <a:tailEnd/>
              </a:ln>
              <a:effectLst>
                <a:outerShdw dist="28398" dir="3806097" algn="ctr" rotWithShape="0">
                  <a:srgbClr val="974706"/>
                </a:outerShdw>
              </a:effectLst>
            </p:spPr>
            <p:txBody>
              <a:bodyPr/>
              <a:lstStyle/>
              <a:p>
                <a:pPr algn="ctr" defTabSz="893277" eaLnBrk="0" fontAlgn="base" hangingPunct="0">
                  <a:lnSpc>
                    <a:spcPct val="115000"/>
                  </a:lnSpc>
                  <a:spcAft>
                    <a:spcPts val="977"/>
                  </a:spcAft>
                  <a:defRPr/>
                </a:pPr>
                <a:r>
                  <a:rPr lang="en-US" sz="1563" b="1">
                    <a:solidFill>
                      <a:sysClr val="windowText" lastClr="000000"/>
                    </a:solidFill>
                    <a:latin typeface="Arial" panose="020B0604020202020204" pitchFamily="34" charset="0"/>
                    <a:ea typeface="SimSun" panose="02010600030101010101" pitchFamily="2" charset="-122"/>
                    <a:cs typeface="Times New Roman" panose="02020603050405020304" pitchFamily="18" charset="0"/>
                  </a:rPr>
                  <a:t>Project n* PI </a:t>
                </a:r>
                <a:endParaRPr lang="en-US" sz="1563" kern="0">
                  <a:solidFill>
                    <a:sysClr val="windowText" lastClr="000000"/>
                  </a:solidFill>
                  <a:latin typeface="Times New Roman" panose="02020603050405020304" pitchFamily="18" charset="0"/>
                  <a:ea typeface="Calibri" panose="020F0502020204030204" pitchFamily="34" charset="0"/>
                </a:endParaRPr>
              </a:p>
            </p:txBody>
          </p:sp>
          <p:cxnSp>
            <p:nvCxnSpPr>
              <p:cNvPr id="14" name="AutoShape 68">
                <a:extLst>
                  <a:ext uri="{FF2B5EF4-FFF2-40B4-BE49-F238E27FC236}">
                    <a16:creationId xmlns:a16="http://schemas.microsoft.com/office/drawing/2014/main" id="{43F3BE41-D7BE-43D2-A946-A2BC667D4A67}"/>
                  </a:ext>
                </a:extLst>
              </p:cNvPr>
              <p:cNvCxnSpPr>
                <a:cxnSpLocks noChangeShapeType="1"/>
              </p:cNvCxnSpPr>
              <p:nvPr/>
            </p:nvCxnSpPr>
            <p:spPr bwMode="auto">
              <a:xfrm>
                <a:off x="527178" y="1056866"/>
                <a:ext cx="5219720" cy="2534"/>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cxnSp>
            <p:nvCxnSpPr>
              <p:cNvPr id="15" name="AutoShape 69">
                <a:extLst>
                  <a:ext uri="{FF2B5EF4-FFF2-40B4-BE49-F238E27FC236}">
                    <a16:creationId xmlns:a16="http://schemas.microsoft.com/office/drawing/2014/main" id="{48870B6E-2381-4B83-8FBE-5DEB4E27AF9C}"/>
                  </a:ext>
                </a:extLst>
              </p:cNvPr>
              <p:cNvCxnSpPr>
                <a:cxnSpLocks noChangeShapeType="1"/>
                <a:endCxn id="9" idx="0"/>
              </p:cNvCxnSpPr>
              <p:nvPr/>
            </p:nvCxnSpPr>
            <p:spPr bwMode="auto">
              <a:xfrm flipH="1">
                <a:off x="517707" y="1064092"/>
                <a:ext cx="8200" cy="182193"/>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cxnSp>
            <p:nvCxnSpPr>
              <p:cNvPr id="16" name="AutoShape 71">
                <a:extLst>
                  <a:ext uri="{FF2B5EF4-FFF2-40B4-BE49-F238E27FC236}">
                    <a16:creationId xmlns:a16="http://schemas.microsoft.com/office/drawing/2014/main" id="{EFF18094-B4AD-42F2-8B4C-2D76C76B037F}"/>
                  </a:ext>
                </a:extLst>
              </p:cNvPr>
              <p:cNvCxnSpPr>
                <a:cxnSpLocks noChangeShapeType="1"/>
                <a:endCxn id="21" idx="0"/>
              </p:cNvCxnSpPr>
              <p:nvPr/>
            </p:nvCxnSpPr>
            <p:spPr bwMode="auto">
              <a:xfrm>
                <a:off x="2107767" y="1056865"/>
                <a:ext cx="0" cy="194566"/>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cxnSp>
            <p:nvCxnSpPr>
              <p:cNvPr id="17" name="AutoShape 75">
                <a:extLst>
                  <a:ext uri="{FF2B5EF4-FFF2-40B4-BE49-F238E27FC236}">
                    <a16:creationId xmlns:a16="http://schemas.microsoft.com/office/drawing/2014/main" id="{D829A133-87C4-4E56-8403-78C91EA66991}"/>
                  </a:ext>
                </a:extLst>
              </p:cNvPr>
              <p:cNvCxnSpPr>
                <a:cxnSpLocks noChangeShapeType="1"/>
              </p:cNvCxnSpPr>
              <p:nvPr/>
            </p:nvCxnSpPr>
            <p:spPr bwMode="auto">
              <a:xfrm flipV="1">
                <a:off x="1076648" y="1490473"/>
                <a:ext cx="534644" cy="1"/>
              </a:xfrm>
              <a:prstGeom prst="straightConnector1">
                <a:avLst/>
              </a:prstGeom>
              <a:noFill/>
              <a:ln w="9525">
                <a:solidFill>
                  <a:srgbClr val="00206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AutoShape 76">
                <a:extLst>
                  <a:ext uri="{FF2B5EF4-FFF2-40B4-BE49-F238E27FC236}">
                    <a16:creationId xmlns:a16="http://schemas.microsoft.com/office/drawing/2014/main" id="{C2B5DF7A-8CAD-42AA-AE83-D8F61941100A}"/>
                  </a:ext>
                </a:extLst>
              </p:cNvPr>
              <p:cNvCxnSpPr>
                <a:cxnSpLocks noChangeShapeType="1"/>
              </p:cNvCxnSpPr>
              <p:nvPr/>
            </p:nvCxnSpPr>
            <p:spPr bwMode="auto">
              <a:xfrm flipV="1">
                <a:off x="2604242" y="1496439"/>
                <a:ext cx="603008" cy="1"/>
              </a:xfrm>
              <a:prstGeom prst="straightConnector1">
                <a:avLst/>
              </a:prstGeom>
              <a:noFill/>
              <a:ln w="9525">
                <a:solidFill>
                  <a:srgbClr val="00206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AutoShape 77">
                <a:extLst>
                  <a:ext uri="{FF2B5EF4-FFF2-40B4-BE49-F238E27FC236}">
                    <a16:creationId xmlns:a16="http://schemas.microsoft.com/office/drawing/2014/main" id="{CF66E9AC-1665-492F-BFFE-4DF2CE67F01F}"/>
                  </a:ext>
                </a:extLst>
              </p:cNvPr>
              <p:cNvCxnSpPr>
                <a:cxnSpLocks noChangeShapeType="1"/>
              </p:cNvCxnSpPr>
              <p:nvPr/>
            </p:nvCxnSpPr>
            <p:spPr bwMode="auto">
              <a:xfrm rot="5400000" flipH="1" flipV="1">
                <a:off x="3010399" y="-793882"/>
                <a:ext cx="10232" cy="5152948"/>
              </a:xfrm>
              <a:prstGeom prst="curvedConnector3">
                <a:avLst>
                  <a:gd name="adj1" fmla="val -1847870"/>
                </a:avLst>
              </a:prstGeom>
              <a:noFill/>
              <a:ln w="9525">
                <a:solidFill>
                  <a:srgbClr val="00206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AutoShape 70">
                <a:extLst>
                  <a:ext uri="{FF2B5EF4-FFF2-40B4-BE49-F238E27FC236}">
                    <a16:creationId xmlns:a16="http://schemas.microsoft.com/office/drawing/2014/main" id="{3ACD9EA6-1EC0-4F7F-B3FC-0F2C3D3C6908}"/>
                  </a:ext>
                </a:extLst>
              </p:cNvPr>
              <p:cNvCxnSpPr>
                <a:cxnSpLocks noChangeShapeType="1"/>
                <a:endCxn id="22" idx="0"/>
              </p:cNvCxnSpPr>
              <p:nvPr/>
            </p:nvCxnSpPr>
            <p:spPr bwMode="auto">
              <a:xfrm>
                <a:off x="3688357" y="1065826"/>
                <a:ext cx="635" cy="171370"/>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sp>
            <p:nvSpPr>
              <p:cNvPr id="21" name="Oval 20">
                <a:extLst>
                  <a:ext uri="{FF2B5EF4-FFF2-40B4-BE49-F238E27FC236}">
                    <a16:creationId xmlns:a16="http://schemas.microsoft.com/office/drawing/2014/main" id="{44CE318A-3E53-4205-B221-79B62E7D57AF}"/>
                  </a:ext>
                </a:extLst>
              </p:cNvPr>
              <p:cNvSpPr>
                <a:spLocks noChangeArrowheads="1"/>
              </p:cNvSpPr>
              <p:nvPr/>
            </p:nvSpPr>
            <p:spPr bwMode="auto">
              <a:xfrm>
                <a:off x="1611292" y="1251431"/>
                <a:ext cx="992950" cy="542317"/>
              </a:xfrm>
              <a:prstGeom prst="ellipse">
                <a:avLst/>
              </a:prstGeom>
              <a:gradFill rotWithShape="0">
                <a:gsLst>
                  <a:gs pos="0">
                    <a:srgbClr val="FABF8F"/>
                  </a:gs>
                  <a:gs pos="50000">
                    <a:srgbClr val="F79646"/>
                  </a:gs>
                  <a:gs pos="100000">
                    <a:srgbClr val="FABF8F"/>
                  </a:gs>
                </a:gsLst>
                <a:lin ang="5400000" scaled="1"/>
              </a:gradFill>
              <a:ln w="12700">
                <a:solidFill>
                  <a:srgbClr val="002060"/>
                </a:solidFill>
                <a:round/>
                <a:headEnd/>
                <a:tailEnd/>
              </a:ln>
              <a:effectLst>
                <a:outerShdw dist="28398" dir="3806097" algn="ctr" rotWithShape="0">
                  <a:srgbClr val="974706"/>
                </a:outerShdw>
              </a:effectLst>
            </p:spPr>
            <p:txBody>
              <a:bodyPr/>
              <a:lstStyle/>
              <a:p>
                <a:pPr algn="ctr" defTabSz="893277" eaLnBrk="0" fontAlgn="base" hangingPunct="0">
                  <a:lnSpc>
                    <a:spcPct val="115000"/>
                  </a:lnSpc>
                  <a:spcAft>
                    <a:spcPts val="977"/>
                  </a:spcAft>
                  <a:defRPr/>
                </a:pPr>
                <a:r>
                  <a:rPr lang="en-US" sz="1563" b="1">
                    <a:solidFill>
                      <a:sysClr val="windowText" lastClr="000000"/>
                    </a:solidFill>
                    <a:latin typeface="Arial" panose="020B0604020202020204" pitchFamily="34" charset="0"/>
                    <a:ea typeface="SimSun" panose="02010600030101010101" pitchFamily="2" charset="-122"/>
                    <a:cs typeface="Times New Roman" panose="02020603050405020304" pitchFamily="18" charset="0"/>
                  </a:rPr>
                  <a:t>Project 2 PI</a:t>
                </a:r>
                <a:endParaRPr lang="en-US" sz="1563" kern="0">
                  <a:solidFill>
                    <a:sysClr val="windowText" lastClr="000000"/>
                  </a:solidFill>
                  <a:latin typeface="Times New Roman" panose="02020603050405020304" pitchFamily="18" charset="0"/>
                  <a:ea typeface="Calibri" panose="020F0502020204030204" pitchFamily="34" charset="0"/>
                </a:endParaRPr>
              </a:p>
            </p:txBody>
          </p:sp>
          <p:sp>
            <p:nvSpPr>
              <p:cNvPr id="22" name="Oval 21">
                <a:extLst>
                  <a:ext uri="{FF2B5EF4-FFF2-40B4-BE49-F238E27FC236}">
                    <a16:creationId xmlns:a16="http://schemas.microsoft.com/office/drawing/2014/main" id="{44E0CB10-A6ED-4BEA-963C-25EB78E620E5}"/>
                  </a:ext>
                </a:extLst>
              </p:cNvPr>
              <p:cNvSpPr>
                <a:spLocks noChangeArrowheads="1"/>
              </p:cNvSpPr>
              <p:nvPr/>
            </p:nvSpPr>
            <p:spPr bwMode="auto">
              <a:xfrm>
                <a:off x="3215456" y="1237196"/>
                <a:ext cx="947071" cy="545986"/>
              </a:xfrm>
              <a:prstGeom prst="ellipse">
                <a:avLst/>
              </a:prstGeom>
              <a:gradFill rotWithShape="0">
                <a:gsLst>
                  <a:gs pos="0">
                    <a:srgbClr val="FABF8F"/>
                  </a:gs>
                  <a:gs pos="50000">
                    <a:srgbClr val="F79646"/>
                  </a:gs>
                  <a:gs pos="100000">
                    <a:srgbClr val="FABF8F"/>
                  </a:gs>
                </a:gsLst>
                <a:lin ang="5400000" scaled="1"/>
              </a:gradFill>
              <a:ln w="12700">
                <a:solidFill>
                  <a:srgbClr val="002060"/>
                </a:solidFill>
                <a:round/>
                <a:headEnd/>
                <a:tailEnd/>
              </a:ln>
              <a:effectLst>
                <a:outerShdw dist="28398" dir="3806097" algn="ctr" rotWithShape="0">
                  <a:srgbClr val="974706"/>
                </a:outerShdw>
              </a:effectLst>
            </p:spPr>
            <p:txBody>
              <a:bodyPr/>
              <a:lstStyle/>
              <a:p>
                <a:pPr algn="ctr" defTabSz="893277" eaLnBrk="0" fontAlgn="base" hangingPunct="0">
                  <a:lnSpc>
                    <a:spcPct val="115000"/>
                  </a:lnSpc>
                  <a:spcAft>
                    <a:spcPts val="977"/>
                  </a:spcAft>
                  <a:defRPr/>
                </a:pPr>
                <a:r>
                  <a:rPr lang="en-US" sz="1563" b="1">
                    <a:solidFill>
                      <a:sysClr val="windowText" lastClr="000000"/>
                    </a:solidFill>
                    <a:latin typeface="Arial" panose="020B0604020202020204" pitchFamily="34" charset="0"/>
                    <a:ea typeface="SimSun" panose="02010600030101010101" pitchFamily="2" charset="-122"/>
                    <a:cs typeface="Times New Roman" panose="02020603050405020304" pitchFamily="18" charset="0"/>
                  </a:rPr>
                  <a:t>Project 3 PI</a:t>
                </a:r>
                <a:endParaRPr lang="en-US" sz="1563" kern="0">
                  <a:solidFill>
                    <a:sysClr val="windowText" lastClr="000000"/>
                  </a:solidFill>
                  <a:latin typeface="Times New Roman" panose="02020603050405020304" pitchFamily="18" charset="0"/>
                  <a:ea typeface="Calibri" panose="020F0502020204030204" pitchFamily="34" charset="0"/>
                </a:endParaRPr>
              </a:p>
            </p:txBody>
          </p:sp>
          <p:cxnSp>
            <p:nvCxnSpPr>
              <p:cNvPr id="23" name="AutoShape 70">
                <a:extLst>
                  <a:ext uri="{FF2B5EF4-FFF2-40B4-BE49-F238E27FC236}">
                    <a16:creationId xmlns:a16="http://schemas.microsoft.com/office/drawing/2014/main" id="{2825B3FA-88D5-42F3-BBFF-E2122B897F92}"/>
                  </a:ext>
                </a:extLst>
              </p:cNvPr>
              <p:cNvCxnSpPr>
                <a:cxnSpLocks noChangeShapeType="1"/>
                <a:endCxn id="13" idx="0"/>
              </p:cNvCxnSpPr>
              <p:nvPr/>
            </p:nvCxnSpPr>
            <p:spPr bwMode="auto">
              <a:xfrm>
                <a:off x="5745653" y="1064092"/>
                <a:ext cx="1" cy="148651"/>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grpSp>
        <p:sp>
          <p:nvSpPr>
            <p:cNvPr id="11" name="Oval 10">
              <a:extLst>
                <a:ext uri="{FF2B5EF4-FFF2-40B4-BE49-F238E27FC236}">
                  <a16:creationId xmlns:a16="http://schemas.microsoft.com/office/drawing/2014/main" id="{0CAC989C-4BB6-49BA-ACFC-C5F43A71D76A}"/>
                </a:ext>
              </a:extLst>
            </p:cNvPr>
            <p:cNvSpPr>
              <a:spLocks noChangeArrowheads="1"/>
            </p:cNvSpPr>
            <p:nvPr/>
          </p:nvSpPr>
          <p:spPr bwMode="auto">
            <a:xfrm>
              <a:off x="2240248" y="586304"/>
              <a:ext cx="1715713" cy="353165"/>
            </a:xfrm>
            <a:prstGeom prst="ellipse">
              <a:avLst/>
            </a:prstGeom>
            <a:gradFill rotWithShape="0">
              <a:gsLst>
                <a:gs pos="0">
                  <a:srgbClr val="FABF8F"/>
                </a:gs>
                <a:gs pos="50000">
                  <a:srgbClr val="F79646"/>
                </a:gs>
                <a:gs pos="100000">
                  <a:srgbClr val="FABF8F"/>
                </a:gs>
              </a:gsLst>
              <a:lin ang="5400000" scaled="1"/>
            </a:gradFill>
            <a:ln w="12700">
              <a:solidFill>
                <a:srgbClr val="002060"/>
              </a:solidFill>
              <a:round/>
              <a:headEnd/>
              <a:tailEnd/>
            </a:ln>
            <a:effectLst>
              <a:outerShdw dist="28398" dir="3806097" algn="ctr" rotWithShape="0">
                <a:srgbClr val="974706"/>
              </a:outerShdw>
            </a:effectLst>
          </p:spPr>
          <p:txBody>
            <a:bodyPr lIns="91440" tIns="45720" rIns="91440" bIns="45720" anchor="t"/>
            <a:lstStyle/>
            <a:p>
              <a:pPr algn="ctr" defTabSz="893277" eaLnBrk="0" fontAlgn="base" hangingPunct="0">
                <a:lnSpc>
                  <a:spcPct val="115000"/>
                </a:lnSpc>
                <a:spcAft>
                  <a:spcPts val="977"/>
                </a:spcAft>
                <a:defRPr/>
              </a:pPr>
              <a:r>
                <a:rPr lang="en-US" sz="1550" b="1">
                  <a:latin typeface="Arial"/>
                  <a:ea typeface="SimSun"/>
                  <a:cs typeface="Times New Roman"/>
                </a:rPr>
                <a:t>Project  </a:t>
              </a:r>
              <a:endParaRPr lang="en-US" sz="1563" kern="0">
                <a:solidFill>
                  <a:sysClr val="windowText" lastClr="000000"/>
                </a:solidFill>
                <a:latin typeface="Times New Roman" panose="02020603050405020304" pitchFamily="18"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C8757EA0-EB30-45BE-904C-79E5956DFDA2}"/>
                </a:ext>
              </a:extLst>
            </p:cNvPr>
            <p:cNvCxnSpPr>
              <a:cxnSpLocks/>
              <a:stCxn id="22" idx="6"/>
            </p:cNvCxnSpPr>
            <p:nvPr/>
          </p:nvCxnSpPr>
          <p:spPr>
            <a:xfrm>
              <a:off x="4162527" y="1510189"/>
              <a:ext cx="1061552" cy="394"/>
            </a:xfrm>
            <a:prstGeom prst="line">
              <a:avLst/>
            </a:prstGeom>
            <a:noFill/>
            <a:ln w="15875" cap="flat" cmpd="sng" algn="ctr">
              <a:solidFill>
                <a:schemeClr val="tx1"/>
              </a:solidFill>
              <a:prstDash val="dash"/>
            </a:ln>
            <a:effectLst/>
          </p:spPr>
        </p:cxnSp>
      </p:grpSp>
      <p:sp>
        <p:nvSpPr>
          <p:cNvPr id="24" name="Rectangle 23">
            <a:extLst>
              <a:ext uri="{FF2B5EF4-FFF2-40B4-BE49-F238E27FC236}">
                <a16:creationId xmlns:a16="http://schemas.microsoft.com/office/drawing/2014/main" id="{5CB6919B-1153-42D9-868B-7B6F5C52A85B}"/>
              </a:ext>
            </a:extLst>
          </p:cNvPr>
          <p:cNvSpPr/>
          <p:nvPr/>
        </p:nvSpPr>
        <p:spPr>
          <a:xfrm>
            <a:off x="1155087" y="4571409"/>
            <a:ext cx="8385748" cy="330745"/>
          </a:xfrm>
          <a:prstGeom prst="rect">
            <a:avLst/>
          </a:prstGeom>
        </p:spPr>
        <p:txBody>
          <a:bodyPr wrap="square">
            <a:spAutoFit/>
          </a:bodyPr>
          <a:lstStyle/>
          <a:p>
            <a:pPr marL="221458" marR="70097" indent="-221458" algn="just"/>
            <a:r>
              <a:rPr lang="en-GB" sz="1563" i="1">
                <a:latin typeface="Arial" panose="020B0604020202020204" pitchFamily="34" charset="0"/>
                <a:ea typeface="SimSun" panose="02010600030101010101" pitchFamily="2" charset="-122"/>
                <a:cs typeface="Arial" panose="020B0604020202020204" pitchFamily="34" charset="0"/>
              </a:rPr>
              <a:t>*The average number of themes for a typical programmatic research is between two to five.</a:t>
            </a:r>
            <a:endParaRPr lang="en-US" sz="1563">
              <a:latin typeface="Arial" panose="020B0604020202020204" pitchFamily="34" charset="0"/>
              <a:ea typeface="SimSun" panose="02010600030101010101" pitchFamily="2" charset="-122"/>
              <a:cs typeface="Arial" panose="020B0604020202020204" pitchFamily="34" charset="0"/>
            </a:endParaRPr>
          </a:p>
        </p:txBody>
      </p:sp>
      <p:sp>
        <p:nvSpPr>
          <p:cNvPr id="25" name="Content Placeholder 23">
            <a:extLst>
              <a:ext uri="{FF2B5EF4-FFF2-40B4-BE49-F238E27FC236}">
                <a16:creationId xmlns:a16="http://schemas.microsoft.com/office/drawing/2014/main" id="{C514EF49-DA23-4A4A-B34F-87ED75E3B534}"/>
              </a:ext>
            </a:extLst>
          </p:cNvPr>
          <p:cNvSpPr txBox="1">
            <a:spLocks/>
          </p:cNvSpPr>
          <p:nvPr/>
        </p:nvSpPr>
        <p:spPr>
          <a:xfrm>
            <a:off x="1115509" y="4990643"/>
            <a:ext cx="9669667" cy="360813"/>
          </a:xfrm>
          <a:prstGeom prst="rect">
            <a:avLst/>
          </a:prstGeom>
          <a:noFill/>
        </p:spPr>
        <p:txBody>
          <a:bodyPr wrap="square" rtlCol="0">
            <a:spAutoFit/>
          </a:bodyPr>
          <a:lstStyle>
            <a:lvl1pPr marL="233995" indent="-233995" algn="l" defTabSz="935980" rtl="0" eaLnBrk="1" latinLnBrk="0" hangingPunct="1">
              <a:lnSpc>
                <a:spcPct val="90000"/>
              </a:lnSpc>
              <a:spcBef>
                <a:spcPts val="1024"/>
              </a:spcBef>
              <a:buFont typeface="Arial" panose="020B0604020202020204" pitchFamily="34" charset="0"/>
              <a:buChar char="•"/>
              <a:defRPr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sz="1842" kern="1200">
                <a:solidFill>
                  <a:schemeClr val="tx1"/>
                </a:solidFill>
                <a:latin typeface="+mn-lt"/>
                <a:ea typeface="+mn-ea"/>
                <a:cs typeface="+mn-cs"/>
              </a:defRPr>
            </a:lvl9pPr>
          </a:lstStyle>
          <a:p>
            <a:pPr marL="0" indent="0" algn="ctr">
              <a:buNone/>
            </a:pPr>
            <a:r>
              <a:rPr lang="en-GB" sz="1954">
                <a:latin typeface="Arial" panose="020B0604020202020204" pitchFamily="34" charset="0"/>
                <a:cs typeface="Arial" panose="020B0604020202020204" pitchFamily="34" charset="0"/>
              </a:rPr>
              <a:t>Diagram showing the relationship of Programmatic Project and its Projects</a:t>
            </a:r>
            <a:endParaRPr lang="en-US" sz="1954">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5B127A-7131-D85F-A5A9-D48198A4A231}"/>
              </a:ext>
            </a:extLst>
          </p:cNvPr>
          <p:cNvSpPr>
            <a:spLocks noGrp="1"/>
          </p:cNvSpPr>
          <p:nvPr>
            <p:ph type="ftr" sz="quarter" idx="11"/>
          </p:nvPr>
        </p:nvSpPr>
        <p:spPr/>
        <p:txBody>
          <a:bodyPr/>
          <a:lstStyle/>
          <a:p>
            <a:r>
              <a:rPr lang="en-US"/>
              <a:t>CONFIDENTIAL</a:t>
            </a:r>
          </a:p>
        </p:txBody>
      </p:sp>
      <p:sp>
        <p:nvSpPr>
          <p:cNvPr id="28" name="Slide Number Placeholder 27">
            <a:extLst>
              <a:ext uri="{FF2B5EF4-FFF2-40B4-BE49-F238E27FC236}">
                <a16:creationId xmlns:a16="http://schemas.microsoft.com/office/drawing/2014/main" id="{8A9EC72F-FD53-1A9A-7B2C-4276495FBEF6}"/>
              </a:ext>
            </a:extLst>
          </p:cNvPr>
          <p:cNvSpPr>
            <a:spLocks noGrp="1"/>
          </p:cNvSpPr>
          <p:nvPr>
            <p:ph type="sldNum" sz="quarter" idx="12"/>
          </p:nvPr>
        </p:nvSpPr>
        <p:spPr/>
        <p:txBody>
          <a:bodyPr/>
          <a:lstStyle/>
          <a:p>
            <a:fld id="{F1281147-8C12-414E-BAA0-0F24B721C36C}" type="slidenum">
              <a:rPr lang="en-US" smtClean="0"/>
              <a:pPr/>
              <a:t>10</a:t>
            </a:fld>
            <a:endParaRPr lang="en-US"/>
          </a:p>
        </p:txBody>
      </p:sp>
    </p:spTree>
    <p:extLst>
      <p:ext uri="{BB962C8B-B14F-4D97-AF65-F5344CB8AC3E}">
        <p14:creationId xmlns:p14="http://schemas.microsoft.com/office/powerpoint/2010/main" val="25077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GB" sz="2735">
                <a:solidFill>
                  <a:schemeClr val="bg1"/>
                </a:solidFill>
                <a:latin typeface="Arial" panose="020B0604020202020204" pitchFamily="34" charset="0"/>
                <a:cs typeface="Arial" panose="020B0604020202020204" pitchFamily="34" charset="0"/>
              </a:rPr>
              <a:t>Programmatic Research - Budget Structure</a:t>
            </a:r>
            <a:endParaRPr lang="en-US" sz="2735">
              <a:solidFill>
                <a:prstClr val="white"/>
              </a:solidFill>
              <a:latin typeface="Arial"/>
              <a:cs typeface="Arial"/>
            </a:endParaRPr>
          </a:p>
        </p:txBody>
      </p:sp>
      <p:sp>
        <p:nvSpPr>
          <p:cNvPr id="4" name="Rectangle 3">
            <a:extLst>
              <a:ext uri="{FF2B5EF4-FFF2-40B4-BE49-F238E27FC236}">
                <a16:creationId xmlns:a16="http://schemas.microsoft.com/office/drawing/2014/main" id="{87775E71-673D-4D5E-B67C-AA249BDE8758}"/>
              </a:ext>
            </a:extLst>
          </p:cNvPr>
          <p:cNvSpPr/>
          <p:nvPr/>
        </p:nvSpPr>
        <p:spPr>
          <a:xfrm>
            <a:off x="687210" y="5768428"/>
            <a:ext cx="11125975" cy="332848"/>
          </a:xfrm>
          <a:prstGeom prst="rect">
            <a:avLst/>
          </a:prstGeom>
        </p:spPr>
        <p:txBody>
          <a:bodyPr wrap="square">
            <a:spAutoFit/>
          </a:bodyPr>
          <a:lstStyle/>
          <a:p>
            <a:pPr marL="221458" marR="70097" indent="-221458">
              <a:defRPr/>
            </a:pPr>
            <a:r>
              <a:rPr lang="en-GB" sz="1563">
                <a:solidFill>
                  <a:prstClr val="black"/>
                </a:solidFill>
                <a:latin typeface="Arial" panose="020B0604020202020204" pitchFamily="34" charset="0"/>
                <a:ea typeface="SimSun" panose="02010600030101010101" pitchFamily="2" charset="-122"/>
                <a:cs typeface="Arial" panose="020B0604020202020204" pitchFamily="34" charset="0"/>
              </a:rPr>
              <a:t>Note: For further information on Programmatic Research, please refer to the 30RFP ERFP Administrative Guidelines </a:t>
            </a:r>
            <a:endParaRPr lang="en-US" sz="1563">
              <a:solidFill>
                <a:prstClr val="black"/>
              </a:solidFill>
              <a:latin typeface="Arial" panose="020B0604020202020204" pitchFamily="34" charset="0"/>
              <a:ea typeface="SimSun" panose="02010600030101010101" pitchFamily="2" charset="-122"/>
              <a:cs typeface="Arial" panose="020B0604020202020204" pitchFamily="34" charset="0"/>
            </a:endParaRPr>
          </a:p>
        </p:txBody>
      </p:sp>
      <p:grpSp>
        <p:nvGrpSpPr>
          <p:cNvPr id="6" name="Group 5">
            <a:extLst>
              <a:ext uri="{FF2B5EF4-FFF2-40B4-BE49-F238E27FC236}">
                <a16:creationId xmlns:a16="http://schemas.microsoft.com/office/drawing/2014/main" id="{D8747F91-5BD9-4FB5-8639-38680874083A}"/>
              </a:ext>
            </a:extLst>
          </p:cNvPr>
          <p:cNvGrpSpPr/>
          <p:nvPr/>
        </p:nvGrpSpPr>
        <p:grpSpPr>
          <a:xfrm>
            <a:off x="1340230" y="705261"/>
            <a:ext cx="10472954" cy="4337322"/>
            <a:chOff x="0" y="-4938"/>
            <a:chExt cx="7339990" cy="3967338"/>
          </a:xfrm>
        </p:grpSpPr>
        <p:sp>
          <p:nvSpPr>
            <p:cNvPr id="7" name="Rectangle 6">
              <a:extLst>
                <a:ext uri="{FF2B5EF4-FFF2-40B4-BE49-F238E27FC236}">
                  <a16:creationId xmlns:a16="http://schemas.microsoft.com/office/drawing/2014/main" id="{8B6FAE8F-2203-4E74-8AAA-A94967980F12}"/>
                </a:ext>
              </a:extLst>
            </p:cNvPr>
            <p:cNvSpPr/>
            <p:nvPr/>
          </p:nvSpPr>
          <p:spPr bwMode="auto">
            <a:xfrm>
              <a:off x="0" y="0"/>
              <a:ext cx="3990975" cy="863600"/>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Common Budget</a:t>
              </a:r>
              <a:endParaRPr lang="en-US" sz="1563">
                <a:latin typeface="Arial" panose="020B0604020202020204" pitchFamily="34" charset="0"/>
                <a:ea typeface="Calibri" panose="020F0502020204030204" pitchFamily="34" charset="0"/>
                <a:cs typeface="Arial" panose="020B0604020202020204" pitchFamily="34" charset="0"/>
              </a:endParaRPr>
            </a:p>
            <a:p>
              <a:pPr algn="ctr" eaLnBrk="0" fontAlgn="base" hangingPunct="0"/>
              <a:r>
                <a:rPr lang="en-US" sz="1563">
                  <a:solidFill>
                    <a:srgbClr val="FFFFFF"/>
                  </a:solidFill>
                  <a:latin typeface="Arial" panose="020B0604020202020204" pitchFamily="34" charset="0"/>
                  <a:ea typeface="MS PGothic" panose="020B0600070205080204" pitchFamily="34" charset="-128"/>
                  <a:cs typeface="Arial" panose="020B0604020202020204" pitchFamily="34" charset="0"/>
                </a:rPr>
                <a:t>(E.g. equipment, hiring of RAs for common cross-theme tasks, project manager, liaison officer, admin staff, impact videos)</a:t>
              </a:r>
              <a:endParaRPr lang="en-US" sz="1563">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77B6403-6BD0-40EA-967C-3BCB672F6225}"/>
                </a:ext>
              </a:extLst>
            </p:cNvPr>
            <p:cNvSpPr/>
            <p:nvPr/>
          </p:nvSpPr>
          <p:spPr bwMode="auto">
            <a:xfrm>
              <a:off x="0" y="1223963"/>
              <a:ext cx="720725" cy="2736850"/>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Project</a:t>
              </a:r>
              <a:r>
                <a:rPr lang="en-US" sz="1563" b="1">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1</a:t>
              </a:r>
              <a:endParaRPr lang="en-US" sz="1563">
                <a:latin typeface="Arial" panose="020B0604020202020204" pitchFamily="34" charset="0"/>
                <a:ea typeface="Calibri" panose="020F0502020204030204" pitchFamily="34" charset="0"/>
                <a:cs typeface="Arial" panose="020B0604020202020204" pitchFamily="34" charset="0"/>
              </a:endParaRPr>
            </a:p>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Budget</a:t>
              </a:r>
              <a:endParaRPr lang="en-US" sz="1563">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F84DCE7-45F9-4954-AB10-3F4A7E1A4EB5}"/>
                </a:ext>
              </a:extLst>
            </p:cNvPr>
            <p:cNvSpPr/>
            <p:nvPr/>
          </p:nvSpPr>
          <p:spPr bwMode="auto">
            <a:xfrm>
              <a:off x="900113" y="1225550"/>
              <a:ext cx="720725" cy="2736850"/>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Project</a:t>
              </a:r>
              <a:r>
                <a:rPr lang="en-US" sz="1563" b="1">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2</a:t>
              </a:r>
              <a:endParaRPr lang="en-US" sz="1563">
                <a:latin typeface="Arial" panose="020B0604020202020204" pitchFamily="34" charset="0"/>
                <a:ea typeface="Calibri" panose="020F0502020204030204" pitchFamily="34" charset="0"/>
                <a:cs typeface="Arial" panose="020B0604020202020204" pitchFamily="34" charset="0"/>
              </a:endParaRPr>
            </a:p>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Budget</a:t>
              </a:r>
              <a:endParaRPr lang="en-US" sz="1563">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E817882-8AB1-4C18-9202-703670704678}"/>
                </a:ext>
              </a:extLst>
            </p:cNvPr>
            <p:cNvSpPr/>
            <p:nvPr/>
          </p:nvSpPr>
          <p:spPr bwMode="auto">
            <a:xfrm>
              <a:off x="1800225" y="1225550"/>
              <a:ext cx="720725" cy="2736850"/>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Project</a:t>
              </a:r>
              <a:r>
                <a:rPr lang="en-US" sz="1563" b="1">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3</a:t>
              </a:r>
              <a:endParaRPr lang="en-US" sz="1563">
                <a:latin typeface="Arial" panose="020B0604020202020204" pitchFamily="34" charset="0"/>
                <a:ea typeface="Calibri" panose="020F0502020204030204" pitchFamily="34" charset="0"/>
                <a:cs typeface="Arial" panose="020B0604020202020204" pitchFamily="34" charset="0"/>
              </a:endParaRPr>
            </a:p>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Budget</a:t>
              </a:r>
              <a:endParaRPr lang="en-US" sz="1563">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9748FC-0D44-4AA4-B873-BA32C4373D24}"/>
                </a:ext>
              </a:extLst>
            </p:cNvPr>
            <p:cNvSpPr/>
            <p:nvPr/>
          </p:nvSpPr>
          <p:spPr bwMode="auto">
            <a:xfrm>
              <a:off x="3273425" y="1225550"/>
              <a:ext cx="720725" cy="2736850"/>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Project</a:t>
              </a:r>
              <a:r>
                <a:rPr lang="en-US" sz="1563" b="1">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n</a:t>
              </a:r>
              <a:endParaRPr lang="en-US" sz="1563">
                <a:latin typeface="Arial" panose="020B0604020202020204" pitchFamily="34" charset="0"/>
                <a:ea typeface="Calibri" panose="020F0502020204030204" pitchFamily="34" charset="0"/>
                <a:cs typeface="Arial" panose="020B0604020202020204" pitchFamily="34" charset="0"/>
              </a:endParaRPr>
            </a:p>
            <a:p>
              <a:pPr algn="ctr" eaLnBrk="0" fontAlgn="base" hangingPunct="0"/>
              <a:r>
                <a:rPr lang="en-US" sz="1563" b="1">
                  <a:solidFill>
                    <a:srgbClr val="FFFFFF"/>
                  </a:solidFill>
                  <a:latin typeface="Arial" panose="020B0604020202020204" pitchFamily="34" charset="0"/>
                  <a:ea typeface="MS PGothic" panose="020B0600070205080204" pitchFamily="34" charset="-128"/>
                  <a:cs typeface="Arial" panose="020B0604020202020204" pitchFamily="34" charset="0"/>
                </a:rPr>
                <a:t>Budget</a:t>
              </a:r>
              <a:endParaRPr lang="en-US" sz="1563">
                <a:latin typeface="Arial" panose="020B0604020202020204" pitchFamily="34" charset="0"/>
                <a:ea typeface="Calibri" panose="020F0502020204030204" pitchFamily="34" charset="0"/>
                <a:cs typeface="Arial" panose="020B0604020202020204" pitchFamily="34" charset="0"/>
              </a:endParaRPr>
            </a:p>
          </p:txBody>
        </p:sp>
        <p:sp>
          <p:nvSpPr>
            <p:cNvPr id="12" name="TextBox 8">
              <a:extLst>
                <a:ext uri="{FF2B5EF4-FFF2-40B4-BE49-F238E27FC236}">
                  <a16:creationId xmlns:a16="http://schemas.microsoft.com/office/drawing/2014/main" id="{8FA8F411-3221-488F-9589-B4E99F88687F}"/>
                </a:ext>
              </a:extLst>
            </p:cNvPr>
            <p:cNvSpPr txBox="1">
              <a:spLocks noChangeArrowheads="1"/>
            </p:cNvSpPr>
            <p:nvPr/>
          </p:nvSpPr>
          <p:spPr bwMode="auto">
            <a:xfrm>
              <a:off x="2663718" y="2360613"/>
              <a:ext cx="488315"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eaLnBrk="0" fontAlgn="base" hangingPunct="0"/>
              <a:r>
                <a:rPr lang="en-US" sz="1954">
                  <a:solidFill>
                    <a:srgbClr val="000000"/>
                  </a:solidFill>
                  <a:latin typeface="Arial" panose="020B0604020202020204" pitchFamily="34" charset="0"/>
                  <a:ea typeface="MS PGothic" panose="020B0600070205080204" pitchFamily="34" charset="-128"/>
                  <a:cs typeface="Times New Roman" panose="02020603050405020304" pitchFamily="18" charset="0"/>
                </a:rPr>
                <a:t>…</a:t>
              </a:r>
              <a:endParaRPr lang="en-US" sz="3517">
                <a:latin typeface="Times New Roman" panose="02020603050405020304" pitchFamily="18" charset="0"/>
                <a:ea typeface="Calibri" panose="020F0502020204030204" pitchFamily="34" charset="0"/>
              </a:endParaRPr>
            </a:p>
          </p:txBody>
        </p:sp>
        <p:sp>
          <p:nvSpPr>
            <p:cNvPr id="13" name="Right Brace 12">
              <a:extLst>
                <a:ext uri="{FF2B5EF4-FFF2-40B4-BE49-F238E27FC236}">
                  <a16:creationId xmlns:a16="http://schemas.microsoft.com/office/drawing/2014/main" id="{60EBD2BA-A9F6-413A-9C1F-354CBD62F05E}"/>
                </a:ext>
              </a:extLst>
            </p:cNvPr>
            <p:cNvSpPr>
              <a:spLocks/>
            </p:cNvSpPr>
            <p:nvPr/>
          </p:nvSpPr>
          <p:spPr bwMode="auto">
            <a:xfrm>
              <a:off x="4240733" y="0"/>
              <a:ext cx="142875" cy="863600"/>
            </a:xfrm>
            <a:prstGeom prst="rightBrace">
              <a:avLst>
                <a:gd name="adj1" fmla="val 8395"/>
                <a:gd name="adj2" fmla="val 50000"/>
              </a:avLst>
            </a:prstGeom>
            <a:solidFill>
              <a:schemeClr val="bg1"/>
            </a:solidFill>
            <a:ln w="9525" algn="ctr">
              <a:solidFill>
                <a:srgbClr val="002060"/>
              </a:solidFill>
              <a:round/>
              <a:headEnd/>
              <a:tailEnd/>
            </a:ln>
          </p:spPr>
          <p:txBody>
            <a:bodyPr/>
            <a:lstStyle/>
            <a:p>
              <a:endParaRPr lang="en-US" sz="1758"/>
            </a:p>
          </p:txBody>
        </p:sp>
        <p:sp>
          <p:nvSpPr>
            <p:cNvPr id="14" name="Right Brace 13">
              <a:extLst>
                <a:ext uri="{FF2B5EF4-FFF2-40B4-BE49-F238E27FC236}">
                  <a16:creationId xmlns:a16="http://schemas.microsoft.com/office/drawing/2014/main" id="{310F44D4-22F7-49F0-8A95-0F0CD9806BB6}"/>
                </a:ext>
              </a:extLst>
            </p:cNvPr>
            <p:cNvSpPr>
              <a:spLocks/>
            </p:cNvSpPr>
            <p:nvPr/>
          </p:nvSpPr>
          <p:spPr bwMode="auto">
            <a:xfrm>
              <a:off x="4240733" y="1239838"/>
              <a:ext cx="142875" cy="2720975"/>
            </a:xfrm>
            <a:prstGeom prst="rightBrace">
              <a:avLst>
                <a:gd name="adj1" fmla="val 8376"/>
                <a:gd name="adj2" fmla="val 50000"/>
              </a:avLst>
            </a:prstGeom>
            <a:solidFill>
              <a:schemeClr val="bg1"/>
            </a:solidFill>
            <a:ln w="9525" algn="ctr">
              <a:solidFill>
                <a:srgbClr val="002060"/>
              </a:solidFill>
              <a:round/>
              <a:headEnd/>
              <a:tailEnd/>
            </a:ln>
          </p:spPr>
          <p:txBody>
            <a:bodyPr/>
            <a:lstStyle/>
            <a:p>
              <a:endParaRPr lang="en-US" sz="1758"/>
            </a:p>
          </p:txBody>
        </p:sp>
        <p:sp>
          <p:nvSpPr>
            <p:cNvPr id="15" name="TextBox 11">
              <a:extLst>
                <a:ext uri="{FF2B5EF4-FFF2-40B4-BE49-F238E27FC236}">
                  <a16:creationId xmlns:a16="http://schemas.microsoft.com/office/drawing/2014/main" id="{A5613F0A-CBBF-4415-A5E3-B9FE6C2ED446}"/>
                </a:ext>
              </a:extLst>
            </p:cNvPr>
            <p:cNvSpPr txBox="1">
              <a:spLocks noChangeArrowheads="1"/>
            </p:cNvSpPr>
            <p:nvPr/>
          </p:nvSpPr>
          <p:spPr bwMode="auto">
            <a:xfrm>
              <a:off x="4444348" y="-4938"/>
              <a:ext cx="2895642" cy="8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eaLnBrk="0" fontAlgn="base" hangingPunct="0"/>
              <a:r>
                <a:rPr lang="en-US" sz="1954">
                  <a:solidFill>
                    <a:srgbClr val="000000"/>
                  </a:solidFill>
                  <a:latin typeface="Arial" panose="020B0604020202020204" pitchFamily="34" charset="0"/>
                  <a:ea typeface="MS PGothic" panose="020B0600070205080204" pitchFamily="34" charset="-128"/>
                  <a:cs typeface="Arial" panose="020B0604020202020204" pitchFamily="34" charset="0"/>
                </a:rPr>
                <a:t>Managed by</a:t>
              </a:r>
              <a:endParaRPr lang="en-US" sz="1954">
                <a:latin typeface="Arial" panose="020B0604020202020204" pitchFamily="34" charset="0"/>
                <a:ea typeface="Calibri" panose="020F0502020204030204" pitchFamily="34" charset="0"/>
                <a:cs typeface="Arial" panose="020B0604020202020204" pitchFamily="34" charset="0"/>
              </a:endParaRPr>
            </a:p>
            <a:p>
              <a:pPr eaLnBrk="0" fontAlgn="base" hangingPunct="0"/>
              <a:r>
                <a:rPr lang="en-US" sz="1954">
                  <a:latin typeface="Arial" panose="020B0604020202020204" pitchFamily="34" charset="0"/>
                  <a:ea typeface="MS PGothic" panose="020B0600070205080204" pitchFamily="34" charset="-128"/>
                  <a:cs typeface="Arial" panose="020B0604020202020204" pitchFamily="34" charset="0"/>
                </a:rPr>
                <a:t>Lead PI &amp; Co-Lead PI </a:t>
              </a:r>
              <a:endParaRPr lang="en-US" sz="1954">
                <a:latin typeface="Arial" panose="020B0604020202020204" pitchFamily="34" charset="0"/>
                <a:ea typeface="Calibri" panose="020F050202020403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DD555DE-84AC-4C0D-A551-754CCF6AFAE8}"/>
                </a:ext>
              </a:extLst>
            </p:cNvPr>
            <p:cNvSpPr txBox="1">
              <a:spLocks noChangeArrowheads="1"/>
            </p:cNvSpPr>
            <p:nvPr/>
          </p:nvSpPr>
          <p:spPr bwMode="auto">
            <a:xfrm>
              <a:off x="4383608" y="1984824"/>
              <a:ext cx="2818334" cy="12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oAutofit/>
            </a:bodyPr>
            <a:lstStyle/>
            <a:p>
              <a:pPr eaLnBrk="0" fontAlgn="base" hangingPunct="0"/>
              <a:r>
                <a:rPr lang="en-US" sz="1950">
                  <a:solidFill>
                    <a:srgbClr val="000000"/>
                  </a:solidFill>
                  <a:latin typeface="Arial"/>
                  <a:ea typeface="MS PGothic"/>
                  <a:cs typeface="Arial"/>
                </a:rPr>
                <a:t>Managed by</a:t>
              </a:r>
              <a:endParaRPr lang="en-US" sz="1950">
                <a:latin typeface="Arial"/>
                <a:ea typeface="MS PGothic"/>
                <a:cs typeface="Arial"/>
              </a:endParaRPr>
            </a:p>
            <a:p>
              <a:pPr eaLnBrk="0" fontAlgn="base" hangingPunct="0"/>
              <a:r>
                <a:rPr lang="en-US" sz="1950">
                  <a:latin typeface="Arial"/>
                  <a:ea typeface="MS PGothic"/>
                  <a:cs typeface="Arial"/>
                </a:rPr>
                <a:t>Sub-Project PIs &amp; Co-PIs with regular reporting to the Lead PI &amp; Co-Lead PI </a:t>
              </a:r>
              <a:endParaRPr lang="en-US" sz="1954">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2BE7A7C1-2DA1-48C7-BEDE-14CFFA75F300}"/>
              </a:ext>
            </a:extLst>
          </p:cNvPr>
          <p:cNvSpPr/>
          <p:nvPr/>
        </p:nvSpPr>
        <p:spPr>
          <a:xfrm>
            <a:off x="2723400" y="5339154"/>
            <a:ext cx="6574934" cy="390881"/>
          </a:xfrm>
          <a:prstGeom prst="rect">
            <a:avLst/>
          </a:prstGeom>
        </p:spPr>
        <p:txBody>
          <a:bodyPr wrap="none">
            <a:spAutoFit/>
          </a:bodyPr>
          <a:lstStyle/>
          <a:p>
            <a:r>
              <a:rPr lang="en-GB" sz="1954">
                <a:latin typeface="Arial" panose="020B0604020202020204" pitchFamily="34" charset="0"/>
                <a:ea typeface="SimSun" panose="02010600030101010101" pitchFamily="2" charset="-122"/>
              </a:rPr>
              <a:t>A graphical overview of the programme’s budget structure</a:t>
            </a:r>
            <a:endParaRPr lang="en-US" sz="1954"/>
          </a:p>
        </p:txBody>
      </p:sp>
      <p:sp>
        <p:nvSpPr>
          <p:cNvPr id="3" name="Footer Placeholder 2">
            <a:extLst>
              <a:ext uri="{FF2B5EF4-FFF2-40B4-BE49-F238E27FC236}">
                <a16:creationId xmlns:a16="http://schemas.microsoft.com/office/drawing/2014/main" id="{6B2A07E1-9662-FA64-B215-25F840CB04C7}"/>
              </a:ext>
            </a:extLst>
          </p:cNvPr>
          <p:cNvSpPr>
            <a:spLocks noGrp="1"/>
          </p:cNvSpPr>
          <p:nvPr>
            <p:ph type="ftr" sz="quarter" idx="11"/>
          </p:nvPr>
        </p:nvSpPr>
        <p:spPr/>
        <p:txBody>
          <a:bodyPr/>
          <a:lstStyle/>
          <a:p>
            <a:r>
              <a:rPr lang="en-US"/>
              <a:t>CONFIDENTIAL</a:t>
            </a:r>
          </a:p>
        </p:txBody>
      </p:sp>
      <p:sp>
        <p:nvSpPr>
          <p:cNvPr id="20" name="Slide Number Placeholder 19">
            <a:extLst>
              <a:ext uri="{FF2B5EF4-FFF2-40B4-BE49-F238E27FC236}">
                <a16:creationId xmlns:a16="http://schemas.microsoft.com/office/drawing/2014/main" id="{94BFBDE8-4A35-E553-E7BB-7EA6226B68EE}"/>
              </a:ext>
            </a:extLst>
          </p:cNvPr>
          <p:cNvSpPr>
            <a:spLocks noGrp="1"/>
          </p:cNvSpPr>
          <p:nvPr>
            <p:ph type="sldNum" sz="quarter" idx="12"/>
          </p:nvPr>
        </p:nvSpPr>
        <p:spPr/>
        <p:txBody>
          <a:bodyPr/>
          <a:lstStyle/>
          <a:p>
            <a:fld id="{F1281147-8C12-414E-BAA0-0F24B721C36C}" type="slidenum">
              <a:rPr lang="en-US" smtClean="0"/>
              <a:pPr/>
              <a:t>11</a:t>
            </a:fld>
            <a:endParaRPr lang="en-US"/>
          </a:p>
        </p:txBody>
      </p:sp>
    </p:spTree>
    <p:extLst>
      <p:ext uri="{BB962C8B-B14F-4D97-AF65-F5344CB8AC3E}">
        <p14:creationId xmlns:p14="http://schemas.microsoft.com/office/powerpoint/2010/main" val="427860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a:cs typeface="Arial"/>
              </a:rPr>
              <a:t>Grant Application Review Process</a:t>
            </a:r>
            <a:endParaRPr lang="en-US" sz="2735">
              <a:solidFill>
                <a:prstClr val="white"/>
              </a:solidFill>
              <a:latin typeface="Arial"/>
              <a:cs typeface="Arial"/>
            </a:endParaRPr>
          </a:p>
        </p:txBody>
      </p:sp>
      <p:sp>
        <p:nvSpPr>
          <p:cNvPr id="7" name="Rectangle 2">
            <a:extLst>
              <a:ext uri="{FF2B5EF4-FFF2-40B4-BE49-F238E27FC236}">
                <a16:creationId xmlns:a16="http://schemas.microsoft.com/office/drawing/2014/main" id="{1B40AFAA-9113-431D-9A6C-2A634733BDD1}"/>
              </a:ext>
            </a:extLst>
          </p:cNvPr>
          <p:cNvSpPr>
            <a:spLocks noChangeArrowheads="1"/>
          </p:cNvSpPr>
          <p:nvPr/>
        </p:nvSpPr>
        <p:spPr bwMode="auto">
          <a:xfrm>
            <a:off x="502973" y="732306"/>
            <a:ext cx="10783125" cy="390876"/>
          </a:xfrm>
          <a:prstGeom prst="rect">
            <a:avLst/>
          </a:prstGeom>
          <a:noFill/>
          <a:ln>
            <a:noFill/>
          </a:ln>
        </p:spPr>
        <p:txBody>
          <a:bodyPr wrap="square" lIns="119105" tIns="59552" rIns="119105" bIns="59552">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defTabSz="893277" fontAlgn="base">
              <a:spcBef>
                <a:spcPct val="0"/>
              </a:spcBef>
              <a:spcAft>
                <a:spcPct val="0"/>
              </a:spcAft>
              <a:buNone/>
              <a:defRPr/>
            </a:pPr>
            <a:r>
              <a:rPr lang="en-GB" altLang="en-US" sz="1758">
                <a:solidFill>
                  <a:srgbClr val="000000"/>
                </a:solidFill>
                <a:latin typeface="Arial" panose="020B0604020202020204" pitchFamily="34" charset="0"/>
                <a:ea typeface="ＭＳ Ｐゴシック" panose="020B0600070205080204" pitchFamily="34" charset="-128"/>
                <a:cs typeface="Arial" panose="020B0604020202020204" pitchFamily="34" charset="0"/>
              </a:rPr>
              <a:t>The Approval Panel Meetings convene twice a year in tandem with the grant call cycle.</a:t>
            </a:r>
          </a:p>
        </p:txBody>
      </p:sp>
      <p:sp>
        <p:nvSpPr>
          <p:cNvPr id="3" name="Footer Placeholder 2">
            <a:extLst>
              <a:ext uri="{FF2B5EF4-FFF2-40B4-BE49-F238E27FC236}">
                <a16:creationId xmlns:a16="http://schemas.microsoft.com/office/drawing/2014/main" id="{D215119D-6E4E-BBD2-3BC3-05D5D5F93FE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269A0089-7F20-F6C9-56F7-D7C092ABE8DD}"/>
              </a:ext>
            </a:extLst>
          </p:cNvPr>
          <p:cNvSpPr>
            <a:spLocks noGrp="1"/>
          </p:cNvSpPr>
          <p:nvPr>
            <p:ph type="sldNum" sz="quarter" idx="12"/>
          </p:nvPr>
        </p:nvSpPr>
        <p:spPr/>
        <p:txBody>
          <a:bodyPr/>
          <a:lstStyle/>
          <a:p>
            <a:fld id="{F1281147-8C12-414E-BAA0-0F24B721C36C}" type="slidenum">
              <a:rPr lang="en-US" smtClean="0"/>
              <a:pPr/>
              <a:t>12</a:t>
            </a:fld>
            <a:endParaRPr lang="en-US"/>
          </a:p>
        </p:txBody>
      </p:sp>
      <p:pic>
        <p:nvPicPr>
          <p:cNvPr id="10" name="Picture 9">
            <a:extLst>
              <a:ext uri="{FF2B5EF4-FFF2-40B4-BE49-F238E27FC236}">
                <a16:creationId xmlns:a16="http://schemas.microsoft.com/office/drawing/2014/main" id="{7882AEF5-2B61-442B-E053-A948C0CD3943}"/>
              </a:ext>
            </a:extLst>
          </p:cNvPr>
          <p:cNvPicPr>
            <a:picLocks noChangeAspect="1"/>
          </p:cNvPicPr>
          <p:nvPr/>
        </p:nvPicPr>
        <p:blipFill rotWithShape="1">
          <a:blip r:embed="rId3"/>
          <a:srcRect t="14177"/>
          <a:stretch/>
        </p:blipFill>
        <p:spPr>
          <a:xfrm>
            <a:off x="0" y="1780109"/>
            <a:ext cx="12009467" cy="3672583"/>
          </a:xfrm>
          <a:prstGeom prst="rect">
            <a:avLst/>
          </a:prstGeom>
        </p:spPr>
      </p:pic>
    </p:spTree>
    <p:extLst>
      <p:ext uri="{BB962C8B-B14F-4D97-AF65-F5344CB8AC3E}">
        <p14:creationId xmlns:p14="http://schemas.microsoft.com/office/powerpoint/2010/main" val="57603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750" b="1">
                <a:solidFill>
                  <a:srgbClr val="212121"/>
                </a:solidFill>
                <a:latin typeface="Arial"/>
                <a:cs typeface="Arial"/>
              </a:rPr>
              <a:t>PI Eligibility Requirement</a:t>
            </a:r>
          </a:p>
          <a:p>
            <a:pPr algn="just"/>
            <a:r>
              <a:rPr lang="en-US" sz="1750">
                <a:solidFill>
                  <a:srgbClr val="212121"/>
                </a:solidFill>
                <a:latin typeface="Arial"/>
                <a:cs typeface="Arial"/>
              </a:rPr>
              <a:t>Full time staff (hired on the IHL’s academic track / academic contract or research track) and funded by the institution (i.e. not funded by project funds). A full-time appointment is defined as a minimum of 9 months a year. </a:t>
            </a:r>
            <a:endParaRPr lang="en-US" sz="1750">
              <a:solidFill>
                <a:srgbClr val="212121"/>
              </a:solidFill>
              <a:latin typeface="Arial" panose="020B0604020202020204" pitchFamily="34" charset="0"/>
              <a:cs typeface="Arial" panose="020B0604020202020204" pitchFamily="34" charset="0"/>
            </a:endParaRPr>
          </a:p>
          <a:p>
            <a:pPr algn="just"/>
            <a:r>
              <a:rPr lang="en-US" sz="1750">
                <a:solidFill>
                  <a:srgbClr val="212121"/>
                </a:solidFill>
                <a:latin typeface="Arial"/>
                <a:cs typeface="Arial"/>
              </a:rPr>
              <a:t>For research grants, applicants must have a doctorate degree. </a:t>
            </a:r>
            <a:endParaRPr lang="en-US" sz="1750">
              <a:solidFill>
                <a:srgbClr val="212121"/>
              </a:solidFill>
              <a:latin typeface="Arial" panose="020B0604020202020204" pitchFamily="34" charset="0"/>
              <a:cs typeface="Arial" panose="020B0604020202020204" pitchFamily="34" charset="0"/>
            </a:endParaRPr>
          </a:p>
          <a:p>
            <a:pPr algn="just"/>
            <a:r>
              <a:rPr lang="en-US" sz="1750">
                <a:solidFill>
                  <a:srgbClr val="212121"/>
                </a:solidFill>
                <a:latin typeface="Arial"/>
                <a:cs typeface="Arial"/>
              </a:rPr>
              <a:t>For development grants, applicants should preferably have a doctorate degree although it is not compulsory. </a:t>
            </a:r>
            <a:endParaRPr lang="en-US" sz="1750">
              <a:solidFill>
                <a:srgbClr val="212121"/>
              </a:solidFill>
              <a:latin typeface="Arial" panose="020B0604020202020204" pitchFamily="34" charset="0"/>
              <a:cs typeface="Arial" panose="020B0604020202020204" pitchFamily="34" charset="0"/>
            </a:endParaRPr>
          </a:p>
          <a:p>
            <a:pPr algn="just"/>
            <a:r>
              <a:rPr lang="en-US" sz="1750">
                <a:solidFill>
                  <a:srgbClr val="212121"/>
                </a:solidFill>
                <a:latin typeface="Arial"/>
                <a:cs typeface="Arial"/>
              </a:rPr>
              <a:t>Applicants applying for Tier 2 and 3 grants must have demonstrated track record in securing national grants and leading independent research as PI or co-PI. </a:t>
            </a:r>
            <a:endParaRPr lang="en-US" sz="1750">
              <a:solidFill>
                <a:srgbClr val="212121"/>
              </a:solidFill>
              <a:latin typeface="Arial" panose="020B0604020202020204" pitchFamily="34" charset="0"/>
              <a:cs typeface="Arial" panose="020B0604020202020204" pitchFamily="34" charset="0"/>
            </a:endParaRPr>
          </a:p>
          <a:p>
            <a:pPr marL="0" indent="0" algn="just">
              <a:lnSpc>
                <a:spcPct val="100000"/>
              </a:lnSpc>
              <a:buNone/>
            </a:pPr>
            <a:endParaRPr lang="en-US" sz="1368" b="1">
              <a:solidFill>
                <a:srgbClr val="212121"/>
              </a:solidFill>
              <a:latin typeface="Arial" panose="020B0604020202020204" pitchFamily="34" charset="0"/>
              <a:cs typeface="Arial" panose="020B0604020202020204" pitchFamily="34" charset="0"/>
            </a:endParaRPr>
          </a:p>
          <a:p>
            <a:pPr marL="0" indent="0" algn="just">
              <a:lnSpc>
                <a:spcPct val="100000"/>
              </a:lnSpc>
              <a:buNone/>
            </a:pPr>
            <a:r>
              <a:rPr lang="en-US" sz="1750" b="1">
                <a:solidFill>
                  <a:srgbClr val="212121"/>
                </a:solidFill>
                <a:latin typeface="Arial"/>
                <a:cs typeface="Arial"/>
              </a:rPr>
              <a:t>Team Member Eligibility Requirement</a:t>
            </a:r>
            <a:endParaRPr lang="en-US" sz="1750">
              <a:latin typeface="Arial"/>
              <a:cs typeface="Arial"/>
            </a:endParaRPr>
          </a:p>
          <a:p>
            <a:pPr algn="just"/>
            <a:r>
              <a:rPr lang="en-US" sz="1750">
                <a:solidFill>
                  <a:srgbClr val="212121"/>
                </a:solidFill>
                <a:latin typeface="Arial"/>
                <a:cs typeface="Arial"/>
              </a:rPr>
              <a:t>Full time staff (hired on the IHL’s academic track / academic contract and research track) can apply as team members (Co-PI and Collaborators) </a:t>
            </a:r>
            <a:endParaRPr lang="en-US" sz="1750">
              <a:solidFill>
                <a:srgbClr val="212121"/>
              </a:solidFill>
              <a:latin typeface="Arial" panose="020B0604020202020204" pitchFamily="34" charset="0"/>
              <a:cs typeface="Arial" panose="020B0604020202020204" pitchFamily="34" charset="0"/>
            </a:endParaRPr>
          </a:p>
          <a:p>
            <a:pPr algn="just"/>
            <a:r>
              <a:rPr lang="en-US" sz="1750">
                <a:solidFill>
                  <a:srgbClr val="212121"/>
                </a:solidFill>
                <a:latin typeface="Arial"/>
                <a:cs typeface="Arial"/>
              </a:rPr>
              <a:t>Non-academic staff with expertise that is relevant to the project can be a research team member with justifications on the role, e.g. MOE Experts </a:t>
            </a:r>
            <a:endParaRPr lang="en-US" sz="1750">
              <a:solidFill>
                <a:srgbClr val="212121"/>
              </a:solidFill>
              <a:latin typeface="Arial" panose="020B0604020202020204" pitchFamily="34" charset="0"/>
              <a:cs typeface="Arial" panose="020B0604020202020204" pitchFamily="34" charset="0"/>
            </a:endParaRPr>
          </a:p>
          <a:p>
            <a:pPr algn="just"/>
            <a:r>
              <a:rPr lang="en-US" sz="1750">
                <a:solidFill>
                  <a:srgbClr val="212121"/>
                </a:solidFill>
                <a:latin typeface="Arial"/>
                <a:cs typeface="Arial"/>
              </a:rPr>
              <a:t>All projects need to include at least one Co-PI from the same institution who meets the PI eligibility requirement at that tier to ensure continuity of the project should the original PI be unable to continue.</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Principal Investigator (PI) and Team Member Eligibility Criteria</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05C0826D-F8EB-8492-DC5A-6FF78F07E323}"/>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B556D006-C137-F898-C4DF-86904BDC1D0A}"/>
              </a:ext>
            </a:extLst>
          </p:cNvPr>
          <p:cNvSpPr>
            <a:spLocks noGrp="1"/>
          </p:cNvSpPr>
          <p:nvPr>
            <p:ph type="sldNum" sz="quarter" idx="12"/>
          </p:nvPr>
        </p:nvSpPr>
        <p:spPr/>
        <p:txBody>
          <a:bodyPr/>
          <a:lstStyle/>
          <a:p>
            <a:fld id="{F1281147-8C12-414E-BAA0-0F24B721C36C}" type="slidenum">
              <a:rPr lang="en-US" smtClean="0"/>
              <a:pPr/>
              <a:t>13</a:t>
            </a:fld>
            <a:endParaRPr lang="en-US"/>
          </a:p>
        </p:txBody>
      </p:sp>
    </p:spTree>
    <p:extLst>
      <p:ext uri="{BB962C8B-B14F-4D97-AF65-F5344CB8AC3E}">
        <p14:creationId xmlns:p14="http://schemas.microsoft.com/office/powerpoint/2010/main" val="272275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04808" y="561152"/>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950">
                <a:latin typeface="Arial"/>
                <a:cs typeface="Arial"/>
              </a:rPr>
              <a:t>Principal Investigator (PI) Role (see ERFP Administrative Guidelines 4.6)  </a:t>
            </a:r>
            <a:endParaRPr lang="en-US" sz="1954">
              <a:latin typeface="Arial" panose="020B0604020202020204" pitchFamily="34" charset="0"/>
              <a:cs typeface="Arial" panose="020B0604020202020204" pitchFamily="34" charset="0"/>
            </a:endParaRPr>
          </a:p>
          <a:p>
            <a:pPr>
              <a:lnSpc>
                <a:spcPct val="100000"/>
              </a:lnSpc>
            </a:pPr>
            <a:r>
              <a:rPr lang="en-US" sz="1950">
                <a:latin typeface="Arial"/>
                <a:cs typeface="Arial"/>
              </a:rPr>
              <a:t>Management of the project, research team and budget in ways which accomplish the project objectives in a satisfactory and timely manner</a:t>
            </a:r>
          </a:p>
          <a:p>
            <a:pPr>
              <a:lnSpc>
                <a:spcPct val="100000"/>
              </a:lnSpc>
            </a:pPr>
            <a:r>
              <a:rPr lang="en-US" sz="2000">
                <a:latin typeface="Arial"/>
                <a:cs typeface="Arial"/>
              </a:rPr>
              <a:t>Seek approval from the relevant institution for ethics clearance and from MOE for collecting data in MOE schools (MOE DAC)</a:t>
            </a:r>
            <a:endParaRPr lang="en-US" sz="1950">
              <a:latin typeface="Arial" panose="020B0604020202020204" pitchFamily="34" charset="0"/>
              <a:cs typeface="Arial" panose="020B0604020202020204" pitchFamily="34" charset="0"/>
            </a:endParaRPr>
          </a:p>
          <a:p>
            <a:pPr>
              <a:lnSpc>
                <a:spcPct val="100000"/>
              </a:lnSpc>
            </a:pPr>
            <a:r>
              <a:rPr lang="en-US" sz="1950">
                <a:latin typeface="Arial"/>
                <a:cs typeface="Arial"/>
              </a:rPr>
              <a:t>Timely reports, including any requests for amendment: Changes in time frame, research team, budget, participants/sample, research questions, etc. require a request for amendment </a:t>
            </a:r>
            <a:endParaRPr lang="en-US" sz="1950">
              <a:latin typeface="Arial" panose="020B0604020202020204" pitchFamily="34" charset="0"/>
              <a:cs typeface="Arial" panose="020B0604020202020204" pitchFamily="34" charset="0"/>
            </a:endParaRPr>
          </a:p>
          <a:p>
            <a:pPr>
              <a:lnSpc>
                <a:spcPct val="100000"/>
              </a:lnSpc>
            </a:pPr>
            <a:r>
              <a:rPr lang="en-US" sz="1950">
                <a:latin typeface="Arial"/>
                <a:cs typeface="Arial"/>
              </a:rPr>
              <a:t>Various reports are required, e.g.</a:t>
            </a:r>
          </a:p>
          <a:p>
            <a:pPr lvl="1">
              <a:lnSpc>
                <a:spcPct val="100000"/>
              </a:lnSpc>
              <a:spcBef>
                <a:spcPts val="200"/>
              </a:spcBef>
              <a:buFontTx/>
              <a:buChar char="-"/>
            </a:pPr>
            <a:r>
              <a:rPr lang="en-US" sz="1950">
                <a:latin typeface="Arial"/>
                <a:cs typeface="Arial"/>
              </a:rPr>
              <a:t>Half yearly progress reports</a:t>
            </a:r>
          </a:p>
          <a:p>
            <a:pPr lvl="1">
              <a:lnSpc>
                <a:spcPct val="100000"/>
              </a:lnSpc>
              <a:spcBef>
                <a:spcPts val="200"/>
              </a:spcBef>
              <a:buFontTx/>
              <a:buChar char="-"/>
            </a:pPr>
            <a:r>
              <a:rPr lang="en-US" sz="1950">
                <a:latin typeface="Arial"/>
                <a:cs typeface="Arial"/>
              </a:rPr>
              <a:t>Final report and respective supporting documents</a:t>
            </a:r>
            <a:endParaRPr lang="en-US" sz="1950">
              <a:latin typeface="Arial" panose="020B0604020202020204" pitchFamily="34" charset="0"/>
              <a:cs typeface="Arial" panose="020B0604020202020204" pitchFamily="34" charset="0"/>
            </a:endParaRPr>
          </a:p>
          <a:p>
            <a:pPr lvl="2">
              <a:lnSpc>
                <a:spcPct val="100000"/>
              </a:lnSpc>
              <a:spcBef>
                <a:spcPts val="200"/>
              </a:spcBef>
            </a:pPr>
            <a:r>
              <a:rPr lang="en-US" sz="1950">
                <a:latin typeface="Arial"/>
                <a:cs typeface="Arial"/>
              </a:rPr>
              <a:t>Final Statement of Account </a:t>
            </a:r>
            <a:endParaRPr lang="en-US" sz="1950">
              <a:latin typeface="Arial" panose="020B0604020202020204" pitchFamily="34" charset="0"/>
              <a:cs typeface="Arial" panose="020B0604020202020204" pitchFamily="34" charset="0"/>
            </a:endParaRPr>
          </a:p>
          <a:p>
            <a:pPr lvl="2">
              <a:lnSpc>
                <a:spcPct val="100000"/>
              </a:lnSpc>
              <a:spcBef>
                <a:spcPts val="200"/>
              </a:spcBef>
            </a:pPr>
            <a:r>
              <a:rPr lang="en-US" sz="1950">
                <a:latin typeface="Arial"/>
                <a:cs typeface="Arial"/>
              </a:rPr>
              <a:t>Final Report Form</a:t>
            </a:r>
          </a:p>
          <a:p>
            <a:pPr lvl="2">
              <a:lnSpc>
                <a:spcPct val="100000"/>
              </a:lnSpc>
              <a:spcBef>
                <a:spcPts val="200"/>
              </a:spcBef>
            </a:pPr>
            <a:r>
              <a:rPr lang="en-US" sz="1950">
                <a:latin typeface="Arial"/>
                <a:cs typeface="Arial"/>
              </a:rPr>
              <a:t>Final Closure Report</a:t>
            </a:r>
          </a:p>
          <a:p>
            <a:pPr lvl="2">
              <a:lnSpc>
                <a:spcPct val="100000"/>
              </a:lnSpc>
              <a:spcBef>
                <a:spcPts val="200"/>
              </a:spcBef>
            </a:pPr>
            <a:r>
              <a:rPr lang="en-US" sz="1950">
                <a:latin typeface="Arial"/>
                <a:cs typeface="Arial"/>
              </a:rPr>
              <a:t>Research Brief</a:t>
            </a:r>
          </a:p>
          <a:p>
            <a:pPr lvl="2">
              <a:lnSpc>
                <a:spcPct val="100000"/>
              </a:lnSpc>
              <a:spcBef>
                <a:spcPts val="200"/>
              </a:spcBef>
            </a:pPr>
            <a:r>
              <a:rPr lang="en-US" sz="1950">
                <a:latin typeface="Arial"/>
                <a:cs typeface="Arial"/>
              </a:rPr>
              <a:t>Research data management documentation</a:t>
            </a:r>
            <a:endParaRPr lang="en-US" sz="1950">
              <a:latin typeface="Arial" panose="020B0604020202020204" pitchFamily="34" charset="0"/>
              <a:cs typeface="Arial" panose="020B0604020202020204" pitchFamily="34" charset="0"/>
            </a:endParaRPr>
          </a:p>
          <a:p>
            <a:pPr lvl="2">
              <a:lnSpc>
                <a:spcPct val="100000"/>
              </a:lnSpc>
              <a:spcBef>
                <a:spcPts val="200"/>
              </a:spcBef>
            </a:pPr>
            <a:r>
              <a:rPr lang="en-US" sz="1950">
                <a:latin typeface="Arial"/>
                <a:cs typeface="Arial"/>
              </a:rPr>
              <a:t>Presentation to MOE (occasionally other presentations are requested)</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Principal Investigator’s Responsibilities and Obligations</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722FDA14-3692-4694-59B2-3673FD997F11}"/>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2531D21C-631A-0792-893F-0BAEBFE63A65}"/>
              </a:ext>
            </a:extLst>
          </p:cNvPr>
          <p:cNvSpPr>
            <a:spLocks noGrp="1"/>
          </p:cNvSpPr>
          <p:nvPr>
            <p:ph type="sldNum" sz="quarter" idx="12"/>
          </p:nvPr>
        </p:nvSpPr>
        <p:spPr/>
        <p:txBody>
          <a:bodyPr/>
          <a:lstStyle/>
          <a:p>
            <a:fld id="{F1281147-8C12-414E-BAA0-0F24B721C36C}" type="slidenum">
              <a:rPr lang="en-US" smtClean="0"/>
              <a:pPr/>
              <a:t>14</a:t>
            </a:fld>
            <a:endParaRPr lang="en-US"/>
          </a:p>
        </p:txBody>
      </p:sp>
    </p:spTree>
    <p:extLst>
      <p:ext uri="{BB962C8B-B14F-4D97-AF65-F5344CB8AC3E}">
        <p14:creationId xmlns:p14="http://schemas.microsoft.com/office/powerpoint/2010/main" val="92297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488291"/>
            <a:ext cx="10719696" cy="5806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149">
              <a:latin typeface="Arial" panose="020B0604020202020204" pitchFamily="34" charset="0"/>
              <a:cs typeface="Arial" panose="020B0604020202020204" pitchFamily="34" charset="0"/>
            </a:endParaRPr>
          </a:p>
          <a:p>
            <a:pPr marL="0" indent="0" algn="just">
              <a:lnSpc>
                <a:spcPct val="100000"/>
              </a:lnSpc>
              <a:buNone/>
            </a:pPr>
            <a:r>
              <a:rPr lang="en-US" sz="2149">
                <a:latin typeface="Arial" panose="020B0604020202020204" pitchFamily="34" charset="0"/>
                <a:cs typeface="Arial" panose="020B0604020202020204" pitchFamily="34" charset="0"/>
              </a:rPr>
              <a:t>ERFP Administrative Guidelines Enclosure 1 Section 6.15 Debarring of Principle Investigators.</a:t>
            </a:r>
          </a:p>
          <a:p>
            <a:pPr algn="just">
              <a:lnSpc>
                <a:spcPct val="100000"/>
              </a:lnSpc>
            </a:pPr>
            <a:r>
              <a:rPr lang="en-GB" sz="2150">
                <a:effectLst/>
                <a:latin typeface="Arial" panose="020B0604020202020204" pitchFamily="34" charset="0"/>
                <a:ea typeface="SimSun" panose="02010600030101010101" pitchFamily="2" charset="-122"/>
              </a:rPr>
              <a:t>PI who fails to submit the Final Report and/or Final Statement of Account within the stipulated deadline will be debarred. Debarred PIs will not be eligible to submit grant applications as PI for a period starting from the Final Report submission, and ending one year from the date the overdue Final Report is received by ERFPO. E.g. If the Final Report and/or Final Statement </a:t>
            </a:r>
            <a:r>
              <a:rPr lang="en-GB" sz="2150">
                <a:latin typeface="Arial" panose="020B0604020202020204" pitchFamily="34" charset="0"/>
                <a:ea typeface="SimSun" panose="02010600030101010101" pitchFamily="2" charset="-122"/>
              </a:rPr>
              <a:t>of Account</a:t>
            </a:r>
            <a:r>
              <a:rPr lang="en-GB" sz="2150">
                <a:effectLst/>
                <a:latin typeface="Arial" panose="020B0604020202020204" pitchFamily="34" charset="0"/>
                <a:ea typeface="SimSun" panose="02010600030101010101" pitchFamily="2" charset="-122"/>
              </a:rPr>
              <a:t> is due on 31 Jan 2023 and a PI submits the Final Report on 15 Feb 2023, the PI will not be eligible to submit ERFP grant applications for 1 year (between 15 Feb 2023 and 14 Feb 2024).</a:t>
            </a:r>
            <a:endParaRPr lang="en-US" sz="2150">
              <a:effectLst/>
              <a:latin typeface="Arial" panose="020B0604020202020204" pitchFamily="34" charset="0"/>
              <a:ea typeface="SimSun" panose="02010600030101010101" pitchFamily="2" charset="-122"/>
            </a:endParaRPr>
          </a:p>
          <a:p>
            <a:pPr algn="just">
              <a:lnSpc>
                <a:spcPct val="100000"/>
              </a:lnSpc>
            </a:pPr>
            <a:endParaRPr lang="en-US" sz="2149">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Debarment</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92D22F71-6E91-94BE-0C6B-BE5C9D96D935}"/>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286CD9AD-4233-65FC-CB9C-C340D12C0413}"/>
              </a:ext>
            </a:extLst>
          </p:cNvPr>
          <p:cNvSpPr>
            <a:spLocks noGrp="1"/>
          </p:cNvSpPr>
          <p:nvPr>
            <p:ph type="sldNum" sz="quarter" idx="12"/>
          </p:nvPr>
        </p:nvSpPr>
        <p:spPr/>
        <p:txBody>
          <a:bodyPr/>
          <a:lstStyle/>
          <a:p>
            <a:fld id="{F1281147-8C12-414E-BAA0-0F24B721C36C}" type="slidenum">
              <a:rPr lang="en-US" smtClean="0"/>
              <a:pPr/>
              <a:t>15</a:t>
            </a:fld>
            <a:endParaRPr lang="en-US"/>
          </a:p>
        </p:txBody>
      </p:sp>
    </p:spTree>
    <p:extLst>
      <p:ext uri="{BB962C8B-B14F-4D97-AF65-F5344CB8AC3E}">
        <p14:creationId xmlns:p14="http://schemas.microsoft.com/office/powerpoint/2010/main" val="323992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06902"/>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endParaRPr lang="en-US" sz="1950" b="1">
              <a:latin typeface="Arial"/>
              <a:cs typeface="Arial"/>
            </a:endParaRPr>
          </a:p>
          <a:p>
            <a:pPr marL="0" indent="0" algn="just">
              <a:lnSpc>
                <a:spcPct val="100000"/>
              </a:lnSpc>
              <a:buNone/>
            </a:pPr>
            <a:r>
              <a:rPr lang="en-US" sz="1950" b="1">
                <a:latin typeface="Arial"/>
                <a:cs typeface="Arial"/>
              </a:rPr>
              <a:t>Collaborations</a:t>
            </a:r>
            <a:endParaRPr lang="en-US"/>
          </a:p>
          <a:p>
            <a:pPr marL="0" indent="0" algn="just">
              <a:lnSpc>
                <a:spcPct val="100000"/>
              </a:lnSpc>
              <a:buNone/>
            </a:pPr>
            <a:r>
              <a:rPr lang="en-US" sz="1950">
                <a:latin typeface="Arial"/>
                <a:cs typeface="Arial"/>
              </a:rPr>
              <a:t>Tier 3 and Programmatic Proposals are required to include Co-PIs or Collaborators from MOE or with school-affiliations </a:t>
            </a:r>
          </a:p>
          <a:p>
            <a:pPr lvl="1" algn="just">
              <a:lnSpc>
                <a:spcPct val="100000"/>
              </a:lnSpc>
            </a:pPr>
            <a:r>
              <a:rPr lang="en-US" sz="1950">
                <a:latin typeface="Arial"/>
                <a:cs typeface="Arial"/>
              </a:rPr>
              <a:t>to support synergistic research partnerships.</a:t>
            </a:r>
            <a:endParaRPr lang="en-US" sz="1950">
              <a:cs typeface="Arial" panose="020B0604020202020204"/>
            </a:endParaRPr>
          </a:p>
          <a:p>
            <a:pPr lvl="1" algn="just">
              <a:lnSpc>
                <a:spcPct val="100000"/>
              </a:lnSpc>
            </a:pPr>
            <a:r>
              <a:rPr lang="en-US" sz="1950">
                <a:latin typeface="Arial"/>
                <a:cs typeface="Arial"/>
              </a:rPr>
              <a:t>to help team members have a better understanding of practical implications for conducting research in schools as well as future options for translation and sustainability.</a:t>
            </a:r>
          </a:p>
          <a:p>
            <a:pPr marL="0" indent="0" algn="just">
              <a:lnSpc>
                <a:spcPct val="100000"/>
              </a:lnSpc>
              <a:buNone/>
            </a:pPr>
            <a:r>
              <a:rPr lang="en-US" sz="1950">
                <a:latin typeface="Arial"/>
                <a:cs typeface="Arial"/>
              </a:rPr>
              <a:t>If you are interested in meeting MOE Senior Specialists with similar interest, contact ERFPO </a:t>
            </a:r>
            <a:r>
              <a:rPr lang="en-US" sz="1950" u="sng">
                <a:latin typeface="Arial"/>
                <a:cs typeface="Arial"/>
                <a:hlinkClick r:id="rId3"/>
              </a:rPr>
              <a:t>grants@erfp.edu.sg</a:t>
            </a:r>
            <a:r>
              <a:rPr lang="en-US" sz="1950">
                <a:latin typeface="Arial"/>
                <a:cs typeface="Arial"/>
              </a:rPr>
              <a:t> and we will help you make connections.</a:t>
            </a:r>
            <a:endParaRPr lang="en-US" sz="1950">
              <a:cs typeface="Arial"/>
            </a:endParaRPr>
          </a:p>
          <a:p>
            <a:pPr marL="0" indent="0" algn="just">
              <a:lnSpc>
                <a:spcPct val="100000"/>
              </a:lnSpc>
              <a:buNone/>
            </a:pPr>
            <a:endParaRPr lang="en-US" sz="1368">
              <a:latin typeface="Arial" panose="020B0604020202020204" pitchFamily="34" charset="0"/>
              <a:cs typeface="Arial" panose="020B0604020202020204" pitchFamily="34" charset="0"/>
            </a:endParaRPr>
          </a:p>
          <a:p>
            <a:pPr marL="0" indent="0" algn="just">
              <a:lnSpc>
                <a:spcPct val="100000"/>
              </a:lnSpc>
              <a:buNone/>
            </a:pPr>
            <a:endParaRPr lang="en-US" sz="1950" b="1">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lIns="91440" tIns="45720" rIns="91440" bIns="45720" rtlCol="0" anchor="t">
            <a:spAutoFit/>
          </a:bodyPr>
          <a:lstStyle/>
          <a:p>
            <a:pPr algn="ctr" defTabSz="893232">
              <a:defRPr/>
            </a:pPr>
            <a:r>
              <a:rPr lang="en-US" sz="2700">
                <a:solidFill>
                  <a:schemeClr val="bg1"/>
                </a:solidFill>
                <a:latin typeface="Arial"/>
                <a:cs typeface="Arial"/>
              </a:rPr>
              <a:t>Project Collaborations </a:t>
            </a:r>
          </a:p>
        </p:txBody>
      </p:sp>
      <p:sp>
        <p:nvSpPr>
          <p:cNvPr id="6" name="Footer Placeholder 5">
            <a:extLst>
              <a:ext uri="{FF2B5EF4-FFF2-40B4-BE49-F238E27FC236}">
                <a16:creationId xmlns:a16="http://schemas.microsoft.com/office/drawing/2014/main" id="{D3D6AF37-4716-B2C5-264D-00BB3BA5A7B4}"/>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43BEDB3E-1A24-EFFD-5E41-EF53B3F60ABD}"/>
              </a:ext>
            </a:extLst>
          </p:cNvPr>
          <p:cNvSpPr>
            <a:spLocks noGrp="1"/>
          </p:cNvSpPr>
          <p:nvPr>
            <p:ph type="sldNum" sz="quarter" idx="12"/>
          </p:nvPr>
        </p:nvSpPr>
        <p:spPr/>
        <p:txBody>
          <a:bodyPr/>
          <a:lstStyle/>
          <a:p>
            <a:fld id="{F1281147-8C12-414E-BAA0-0F24B721C36C}" type="slidenum">
              <a:rPr lang="en-US" smtClean="0"/>
              <a:pPr/>
              <a:t>16</a:t>
            </a:fld>
            <a:endParaRPr lang="en-US"/>
          </a:p>
        </p:txBody>
      </p:sp>
    </p:spTree>
    <p:extLst>
      <p:ext uri="{BB962C8B-B14F-4D97-AF65-F5344CB8AC3E}">
        <p14:creationId xmlns:p14="http://schemas.microsoft.com/office/powerpoint/2010/main" val="408779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23086"/>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endParaRPr lang="en-US" sz="1950" b="1">
              <a:highlight>
                <a:srgbClr val="FFFF00"/>
              </a:highlight>
              <a:latin typeface="Arial"/>
              <a:cs typeface="Arial"/>
            </a:endParaRPr>
          </a:p>
          <a:p>
            <a:pPr marL="0" indent="0" algn="just">
              <a:lnSpc>
                <a:spcPct val="100000"/>
              </a:lnSpc>
              <a:buNone/>
            </a:pPr>
            <a:r>
              <a:rPr lang="en-US" sz="1950" b="1">
                <a:latin typeface="Arial"/>
                <a:cs typeface="Arial"/>
              </a:rPr>
              <a:t>ICT innovation proposals</a:t>
            </a:r>
            <a:endParaRPr lang="en-US">
              <a:cs typeface="Arial"/>
            </a:endParaRPr>
          </a:p>
          <a:p>
            <a:pPr algn="just">
              <a:lnSpc>
                <a:spcPct val="100000"/>
              </a:lnSpc>
            </a:pPr>
            <a:r>
              <a:rPr lang="en-US" sz="1950" b="0" i="0">
                <a:solidFill>
                  <a:srgbClr val="000000"/>
                </a:solidFill>
                <a:effectLst/>
                <a:latin typeface="Arial"/>
                <a:cs typeface="Arial"/>
              </a:rPr>
              <a:t>Applicants who are thinking of putting up proposals that </a:t>
            </a:r>
            <a:r>
              <a:rPr lang="en-US" sz="1950">
                <a:solidFill>
                  <a:srgbClr val="000000"/>
                </a:solidFill>
                <a:latin typeface="Arial"/>
                <a:cs typeface="Arial"/>
              </a:rPr>
              <a:t>include</a:t>
            </a:r>
            <a:r>
              <a:rPr lang="en-US" sz="1950" b="0" i="0">
                <a:solidFill>
                  <a:srgbClr val="000000"/>
                </a:solidFill>
                <a:effectLst/>
                <a:latin typeface="Arial"/>
                <a:cs typeface="Arial"/>
              </a:rPr>
              <a:t> ICT-based </a:t>
            </a:r>
            <a:r>
              <a:rPr lang="en-US" sz="1950">
                <a:solidFill>
                  <a:srgbClr val="000000"/>
                </a:solidFill>
                <a:latin typeface="Arial"/>
                <a:cs typeface="Arial"/>
              </a:rPr>
              <a:t>innovations/ interventions may</a:t>
            </a:r>
            <a:r>
              <a:rPr lang="en-US" sz="1950" b="0" i="0">
                <a:solidFill>
                  <a:srgbClr val="000000"/>
                </a:solidFill>
                <a:effectLst/>
                <a:latin typeface="Arial"/>
                <a:cs typeface="Arial"/>
              </a:rPr>
              <a:t> contact Dr Soon Hong Lim (Lead Specialist, ETD) </a:t>
            </a:r>
            <a:r>
              <a:rPr lang="en-US" sz="1950">
                <a:solidFill>
                  <a:srgbClr val="000000"/>
                </a:solidFill>
                <a:latin typeface="Arial"/>
                <a:cs typeface="Arial"/>
                <a:hlinkClick r:id="rId3">
                  <a:extLst>
                    <a:ext uri="{A12FA001-AC4F-418D-AE19-62706E023703}">
                      <ahyp:hlinkClr xmlns:ahyp="http://schemas.microsoft.com/office/drawing/2018/hyperlinkcolor" val="tx"/>
                    </a:ext>
                  </a:extLst>
                </a:hlinkClick>
              </a:rPr>
              <a:t>SOON_Hong_Lim@moe.gov.sg</a:t>
            </a:r>
            <a:r>
              <a:rPr lang="en-US" sz="1950">
                <a:solidFill>
                  <a:srgbClr val="000000"/>
                </a:solidFill>
                <a:latin typeface="Arial"/>
                <a:cs typeface="Arial"/>
              </a:rPr>
              <a:t> </a:t>
            </a:r>
            <a:r>
              <a:rPr lang="en-US" sz="1950" b="0" i="0">
                <a:solidFill>
                  <a:srgbClr val="000000"/>
                </a:solidFill>
                <a:effectLst/>
                <a:latin typeface="Arial"/>
                <a:cs typeface="Arial"/>
              </a:rPr>
              <a:t>to get </a:t>
            </a:r>
            <a:r>
              <a:rPr lang="en-US" sz="2000">
                <a:solidFill>
                  <a:srgbClr val="000000"/>
                </a:solidFill>
                <a:latin typeface="Arial"/>
                <a:cs typeface="Arial"/>
              </a:rPr>
              <a:t>input and </a:t>
            </a:r>
            <a:r>
              <a:rPr lang="en-US" sz="1950">
                <a:solidFill>
                  <a:srgbClr val="000000"/>
                </a:solidFill>
                <a:latin typeface="Arial"/>
                <a:cs typeface="Arial"/>
              </a:rPr>
              <a:t>feedback</a:t>
            </a:r>
            <a:r>
              <a:rPr lang="en-US" sz="1950" b="0" i="0">
                <a:solidFill>
                  <a:srgbClr val="000000"/>
                </a:solidFill>
                <a:effectLst/>
                <a:latin typeface="Arial"/>
                <a:cs typeface="Arial"/>
              </a:rPr>
              <a:t> in shaping their proposals and the potential for ETD colleagues to join their projects as collaborators or Co-PIs.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lIns="91440" tIns="45720" rIns="91440" bIns="45720" rtlCol="0" anchor="t">
            <a:spAutoFit/>
          </a:bodyPr>
          <a:lstStyle/>
          <a:p>
            <a:pPr algn="ctr" defTabSz="893232">
              <a:defRPr/>
            </a:pPr>
            <a:r>
              <a:rPr lang="en-US" sz="2700">
                <a:solidFill>
                  <a:schemeClr val="bg1"/>
                </a:solidFill>
                <a:latin typeface="Arial"/>
                <a:cs typeface="Arial"/>
              </a:rPr>
              <a:t>ICT-based proposals</a:t>
            </a:r>
          </a:p>
        </p:txBody>
      </p:sp>
      <p:sp>
        <p:nvSpPr>
          <p:cNvPr id="6" name="Footer Placeholder 5">
            <a:extLst>
              <a:ext uri="{FF2B5EF4-FFF2-40B4-BE49-F238E27FC236}">
                <a16:creationId xmlns:a16="http://schemas.microsoft.com/office/drawing/2014/main" id="{D3D6AF37-4716-B2C5-264D-00BB3BA5A7B4}"/>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43BEDB3E-1A24-EFFD-5E41-EF53B3F60ABD}"/>
              </a:ext>
            </a:extLst>
          </p:cNvPr>
          <p:cNvSpPr>
            <a:spLocks noGrp="1"/>
          </p:cNvSpPr>
          <p:nvPr>
            <p:ph type="sldNum" sz="quarter" idx="12"/>
          </p:nvPr>
        </p:nvSpPr>
        <p:spPr/>
        <p:txBody>
          <a:bodyPr/>
          <a:lstStyle/>
          <a:p>
            <a:fld id="{F1281147-8C12-414E-BAA0-0F24B721C36C}" type="slidenum">
              <a:rPr lang="en-US" smtClean="0"/>
              <a:pPr/>
              <a:t>17</a:t>
            </a:fld>
            <a:endParaRPr lang="en-US"/>
          </a:p>
        </p:txBody>
      </p:sp>
    </p:spTree>
    <p:extLst>
      <p:ext uri="{BB962C8B-B14F-4D97-AF65-F5344CB8AC3E}">
        <p14:creationId xmlns:p14="http://schemas.microsoft.com/office/powerpoint/2010/main" val="339340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C8A439D-B743-5748-94F0-E1117965A79E}"/>
              </a:ext>
            </a:extLst>
          </p:cNvPr>
          <p:cNvSpPr txBox="1">
            <a:spLocks/>
          </p:cNvSpPr>
          <p:nvPr/>
        </p:nvSpPr>
        <p:spPr>
          <a:xfrm>
            <a:off x="736152" y="3885988"/>
            <a:ext cx="10719696" cy="1786616"/>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endParaRPr lang="en-US" sz="4298" b="1">
              <a:solidFill>
                <a:schemeClr val="accent1"/>
              </a:solidFill>
              <a:latin typeface="Arial" panose="020B0604020202020204" pitchFamily="34" charset="0"/>
              <a:cs typeface="Arial" panose="020B0604020202020204" pitchFamily="34" charset="0"/>
            </a:endParaRPr>
          </a:p>
          <a:p>
            <a:pPr>
              <a:lnSpc>
                <a:spcPts val="4689"/>
              </a:lnSpc>
            </a:pPr>
            <a:endParaRPr lang="en-US" sz="4298" b="1">
              <a:solidFill>
                <a:schemeClr val="accent1"/>
              </a:solidFill>
              <a:latin typeface="Arial" panose="020B0604020202020204" pitchFamily="34" charset="0"/>
              <a:cs typeface="Arial" panose="020B0604020202020204" pitchFamily="34" charset="0"/>
            </a:endParaRPr>
          </a:p>
          <a:p>
            <a:pPr>
              <a:lnSpc>
                <a:spcPts val="4689"/>
              </a:lnSpc>
            </a:pPr>
            <a:r>
              <a:rPr lang="en-US" sz="4250" b="1">
                <a:solidFill>
                  <a:schemeClr val="accent1"/>
                </a:solidFill>
                <a:latin typeface="Arial"/>
                <a:cs typeface="Arial"/>
              </a:rPr>
              <a:t>Sharing of MOE Research Priorities</a:t>
            </a:r>
          </a:p>
          <a:p>
            <a:pPr>
              <a:lnSpc>
                <a:spcPts val="4689"/>
              </a:lnSpc>
            </a:pPr>
            <a:endParaRPr lang="en-US" sz="4298" b="1">
              <a:solidFill>
                <a:schemeClr val="accent1"/>
              </a:solidFill>
              <a:latin typeface="Arial" panose="020B0604020202020204" pitchFamily="34" charset="0"/>
              <a:cs typeface="Arial" panose="020B0604020202020204" pitchFamily="34" charset="0"/>
            </a:endParaRPr>
          </a:p>
          <a:p>
            <a:pPr>
              <a:lnSpc>
                <a:spcPts val="4689"/>
              </a:lnSpc>
            </a:pPr>
            <a:r>
              <a:rPr lang="en-US" sz="2800" i="1">
                <a:latin typeface="Arial"/>
                <a:cs typeface="Arial"/>
              </a:rPr>
              <a:t>Please see </a:t>
            </a:r>
            <a:r>
              <a:rPr lang="en-US" sz="2800" i="1">
                <a:latin typeface="Arial"/>
                <a:cs typeface="Arial"/>
                <a:hlinkClick r:id="rId3"/>
              </a:rPr>
              <a:t>ERFP 5th Tranche MOE Research Priorities Mar 2023</a:t>
            </a:r>
            <a:endParaRPr lang="en-US" sz="2800" i="1">
              <a:latin typeface="Arial"/>
              <a:cs typeface="Arial"/>
            </a:endParaRPr>
          </a:p>
          <a:p>
            <a:pPr>
              <a:lnSpc>
                <a:spcPts val="4689"/>
              </a:lnSpc>
            </a:pPr>
            <a:br>
              <a:rPr lang="en-US" sz="2800">
                <a:latin typeface="Arial" panose="020B0604020202020204" pitchFamily="34" charset="0"/>
                <a:cs typeface="Arial" panose="020B0604020202020204" pitchFamily="34" charset="0"/>
              </a:rPr>
            </a:br>
            <a:endParaRPr lang="en-US" sz="280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A6E41D1-5A10-93D2-A3A9-673C871D2D94}"/>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0ED28B13-701E-AEF0-3751-56B9EE430AB1}"/>
              </a:ext>
            </a:extLst>
          </p:cNvPr>
          <p:cNvSpPr>
            <a:spLocks noGrp="1"/>
          </p:cNvSpPr>
          <p:nvPr>
            <p:ph type="sldNum" sz="quarter" idx="12"/>
          </p:nvPr>
        </p:nvSpPr>
        <p:spPr/>
        <p:txBody>
          <a:bodyPr/>
          <a:lstStyle/>
          <a:p>
            <a:fld id="{F1281147-8C12-414E-BAA0-0F24B721C36C}" type="slidenum">
              <a:rPr lang="en-US" smtClean="0"/>
              <a:pPr/>
              <a:t>18</a:t>
            </a:fld>
            <a:endParaRPr lang="en-US"/>
          </a:p>
        </p:txBody>
      </p:sp>
    </p:spTree>
    <p:extLst>
      <p:ext uri="{BB962C8B-B14F-4D97-AF65-F5344CB8AC3E}">
        <p14:creationId xmlns:p14="http://schemas.microsoft.com/office/powerpoint/2010/main" val="131939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100" b="1">
                <a:latin typeface="Arial"/>
                <a:cs typeface="Arial"/>
              </a:rPr>
              <a:t>Instructional Core</a:t>
            </a:r>
          </a:p>
          <a:p>
            <a:pPr algn="just">
              <a:lnSpc>
                <a:spcPct val="100000"/>
              </a:lnSpc>
            </a:pPr>
            <a:r>
              <a:rPr lang="en-US" sz="2100">
                <a:latin typeface="Arial"/>
                <a:cs typeface="Arial"/>
              </a:rPr>
              <a:t>A sub-set of projects are classified in the MOE Priority Area Instructional Core. </a:t>
            </a:r>
          </a:p>
          <a:p>
            <a:pPr algn="just">
              <a:lnSpc>
                <a:spcPct val="100000"/>
              </a:lnSpc>
            </a:pPr>
            <a:r>
              <a:rPr lang="en-US" sz="2100">
                <a:latin typeface="Arial"/>
                <a:cs typeface="Arial"/>
              </a:rPr>
              <a:t>A CORE committee will screen through submitted proposal and identify projects that are CORE-related.</a:t>
            </a:r>
            <a:endParaRPr lang="en-US" sz="2100">
              <a:cs typeface="Arial"/>
            </a:endParaRPr>
          </a:p>
          <a:p>
            <a:pPr algn="just">
              <a:lnSpc>
                <a:spcPct val="100000"/>
              </a:lnSpc>
            </a:pPr>
            <a:r>
              <a:rPr lang="en-US" sz="2100">
                <a:latin typeface="Arial"/>
                <a:cs typeface="Arial"/>
              </a:rPr>
              <a:t>This </a:t>
            </a:r>
            <a:r>
              <a:rPr lang="en-US" sz="2100" u="sng">
                <a:latin typeface="Arial"/>
                <a:cs typeface="Arial"/>
              </a:rPr>
              <a:t>does not impact project approval</a:t>
            </a:r>
            <a:r>
              <a:rPr lang="en-US" sz="2100">
                <a:latin typeface="Arial"/>
                <a:cs typeface="Arial"/>
              </a:rPr>
              <a:t>. However, there are additional reporting processes (e.g. periodic presentations to the CORE Steering Committee). </a:t>
            </a:r>
          </a:p>
          <a:p>
            <a:pPr algn="just">
              <a:lnSpc>
                <a:spcPct val="100000"/>
              </a:lnSpc>
            </a:pPr>
            <a:r>
              <a:rPr lang="en-US" sz="2100">
                <a:latin typeface="Arial"/>
                <a:cs typeface="Arial"/>
              </a:rPr>
              <a:t>PIs will be informed during the Letter of Award if their projects are classified as CORE and will be approached by the CORE team.</a:t>
            </a:r>
          </a:p>
          <a:p>
            <a:pPr algn="just">
              <a:lnSpc>
                <a:spcPct val="100000"/>
              </a:lnSpc>
            </a:pPr>
            <a:r>
              <a:rPr lang="en-US" sz="2100">
                <a:latin typeface="Arial"/>
                <a:cs typeface="Arial"/>
              </a:rPr>
              <a:t>If interested in more information, please attend the breakout session on Instructional Core</a:t>
            </a:r>
            <a:endParaRPr lang="en-US" sz="21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Additional Information  </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DC3AC23F-EC49-9BC5-E5D4-5F6C9587E1CE}"/>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2A5072CC-9AE1-9355-98EB-C2997B5DE461}"/>
              </a:ext>
            </a:extLst>
          </p:cNvPr>
          <p:cNvSpPr>
            <a:spLocks noGrp="1"/>
          </p:cNvSpPr>
          <p:nvPr>
            <p:ph type="sldNum" sz="quarter" idx="12"/>
          </p:nvPr>
        </p:nvSpPr>
        <p:spPr/>
        <p:txBody>
          <a:bodyPr/>
          <a:lstStyle/>
          <a:p>
            <a:fld id="{F1281147-8C12-414E-BAA0-0F24B721C36C}" type="slidenum">
              <a:rPr lang="en-US" smtClean="0"/>
              <a:pPr/>
              <a:t>19</a:t>
            </a:fld>
            <a:endParaRPr lang="en-US"/>
          </a:p>
        </p:txBody>
      </p:sp>
    </p:spTree>
    <p:extLst>
      <p:ext uri="{BB962C8B-B14F-4D97-AF65-F5344CB8AC3E}">
        <p14:creationId xmlns:p14="http://schemas.microsoft.com/office/powerpoint/2010/main" val="322250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C8A439D-B743-5748-94F0-E1117965A79E}"/>
              </a:ext>
            </a:extLst>
          </p:cNvPr>
          <p:cNvSpPr txBox="1">
            <a:spLocks/>
          </p:cNvSpPr>
          <p:nvPr/>
        </p:nvSpPr>
        <p:spPr>
          <a:xfrm>
            <a:off x="593172" y="2035417"/>
            <a:ext cx="10719696" cy="1786616"/>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r>
              <a:rPr lang="en-US" sz="4298" b="1">
                <a:solidFill>
                  <a:schemeClr val="accent1"/>
                </a:solidFill>
                <a:latin typeface="Arial" panose="020B0604020202020204" pitchFamily="34" charset="0"/>
                <a:cs typeface="Arial" panose="020B0604020202020204" pitchFamily="34" charset="0"/>
              </a:rPr>
              <a:t>ERFP Grant Call Information</a:t>
            </a:r>
          </a:p>
        </p:txBody>
      </p:sp>
      <p:sp>
        <p:nvSpPr>
          <p:cNvPr id="3" name="Footer Placeholder 2">
            <a:extLst>
              <a:ext uri="{FF2B5EF4-FFF2-40B4-BE49-F238E27FC236}">
                <a16:creationId xmlns:a16="http://schemas.microsoft.com/office/drawing/2014/main" id="{6145D6FF-4129-A9D9-6FCA-319485703732}"/>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7B3DBD77-5A74-4324-C563-FED47AE9730B}"/>
              </a:ext>
            </a:extLst>
          </p:cNvPr>
          <p:cNvSpPr>
            <a:spLocks noGrp="1"/>
          </p:cNvSpPr>
          <p:nvPr>
            <p:ph type="sldNum" sz="quarter" idx="12"/>
          </p:nvPr>
        </p:nvSpPr>
        <p:spPr/>
        <p:txBody>
          <a:bodyPr/>
          <a:lstStyle/>
          <a:p>
            <a:fld id="{F1281147-8C12-414E-BAA0-0F24B721C36C}" type="slidenum">
              <a:rPr lang="en-US" smtClean="0"/>
              <a:pPr/>
              <a:t>2</a:t>
            </a:fld>
            <a:endParaRPr lang="en-US"/>
          </a:p>
        </p:txBody>
      </p:sp>
    </p:spTree>
    <p:extLst>
      <p:ext uri="{BB962C8B-B14F-4D97-AF65-F5344CB8AC3E}">
        <p14:creationId xmlns:p14="http://schemas.microsoft.com/office/powerpoint/2010/main" val="231420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C8A439D-B743-5748-94F0-E1117965A79E}"/>
              </a:ext>
            </a:extLst>
          </p:cNvPr>
          <p:cNvSpPr txBox="1">
            <a:spLocks/>
          </p:cNvSpPr>
          <p:nvPr/>
        </p:nvSpPr>
        <p:spPr>
          <a:xfrm>
            <a:off x="593172" y="2035417"/>
            <a:ext cx="10719696" cy="1786616"/>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r>
              <a:rPr lang="en-US" sz="3200" b="1">
                <a:solidFill>
                  <a:schemeClr val="accent1"/>
                </a:solidFill>
                <a:latin typeface="Arial" panose="020B0604020202020204" pitchFamily="34" charset="0"/>
                <a:cs typeface="Arial" panose="020B0604020202020204" pitchFamily="34" charset="0"/>
              </a:rPr>
              <a:t>Administrative Matters &amp; Supporting Information</a:t>
            </a:r>
          </a:p>
        </p:txBody>
      </p:sp>
      <p:sp>
        <p:nvSpPr>
          <p:cNvPr id="3" name="Footer Placeholder 2">
            <a:extLst>
              <a:ext uri="{FF2B5EF4-FFF2-40B4-BE49-F238E27FC236}">
                <a16:creationId xmlns:a16="http://schemas.microsoft.com/office/drawing/2014/main" id="{8507A7AD-E111-C950-1FF4-12D518C5FD7C}"/>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131EA142-48C3-E753-D735-90F1656FAFD4}"/>
              </a:ext>
            </a:extLst>
          </p:cNvPr>
          <p:cNvSpPr>
            <a:spLocks noGrp="1"/>
          </p:cNvSpPr>
          <p:nvPr>
            <p:ph type="sldNum" sz="quarter" idx="12"/>
          </p:nvPr>
        </p:nvSpPr>
        <p:spPr/>
        <p:txBody>
          <a:bodyPr/>
          <a:lstStyle/>
          <a:p>
            <a:fld id="{F1281147-8C12-414E-BAA0-0F24B721C36C}" type="slidenum">
              <a:rPr lang="en-US" smtClean="0"/>
              <a:pPr/>
              <a:t>20</a:t>
            </a:fld>
            <a:endParaRPr lang="en-US"/>
          </a:p>
        </p:txBody>
      </p:sp>
    </p:spTree>
    <p:extLst>
      <p:ext uri="{BB962C8B-B14F-4D97-AF65-F5344CB8AC3E}">
        <p14:creationId xmlns:p14="http://schemas.microsoft.com/office/powerpoint/2010/main" val="295158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Timeline 30RFP Grant Call</a:t>
            </a:r>
            <a:endParaRPr lang="en-US" sz="2735">
              <a:solidFill>
                <a:prstClr val="white"/>
              </a:solidFill>
              <a:latin typeface="Arial"/>
              <a:cs typeface="Arial"/>
            </a:endParaRPr>
          </a:p>
        </p:txBody>
      </p:sp>
      <p:graphicFrame>
        <p:nvGraphicFramePr>
          <p:cNvPr id="4" name="Table 3">
            <a:extLst>
              <a:ext uri="{FF2B5EF4-FFF2-40B4-BE49-F238E27FC236}">
                <a16:creationId xmlns:a16="http://schemas.microsoft.com/office/drawing/2014/main" id="{4DF8D535-157C-43A6-A75B-B1FB1E377CCF}"/>
              </a:ext>
            </a:extLst>
          </p:cNvPr>
          <p:cNvGraphicFramePr>
            <a:graphicFrameLocks noGrp="1"/>
          </p:cNvGraphicFramePr>
          <p:nvPr>
            <p:extLst>
              <p:ext uri="{D42A27DB-BD31-4B8C-83A1-F6EECF244321}">
                <p14:modId xmlns:p14="http://schemas.microsoft.com/office/powerpoint/2010/main" val="337988311"/>
              </p:ext>
            </p:extLst>
          </p:nvPr>
        </p:nvGraphicFramePr>
        <p:xfrm>
          <a:off x="611362" y="514000"/>
          <a:ext cx="10969277" cy="4936884"/>
        </p:xfrm>
        <a:graphic>
          <a:graphicData uri="http://schemas.openxmlformats.org/drawingml/2006/table">
            <a:tbl>
              <a:tblPr firstRow="1" bandRow="1">
                <a:tableStyleId>{5C22544A-7EE6-4342-B048-85BDC9FD1C3A}</a:tableStyleId>
              </a:tblPr>
              <a:tblGrid>
                <a:gridCol w="3180368">
                  <a:extLst>
                    <a:ext uri="{9D8B030D-6E8A-4147-A177-3AD203B41FA5}">
                      <a16:colId xmlns:a16="http://schemas.microsoft.com/office/drawing/2014/main" val="346492136"/>
                    </a:ext>
                  </a:extLst>
                </a:gridCol>
                <a:gridCol w="7788909">
                  <a:extLst>
                    <a:ext uri="{9D8B030D-6E8A-4147-A177-3AD203B41FA5}">
                      <a16:colId xmlns:a16="http://schemas.microsoft.com/office/drawing/2014/main" val="514287352"/>
                    </a:ext>
                  </a:extLst>
                </a:gridCol>
              </a:tblGrid>
              <a:tr h="3275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cap="none" normalizeH="0" baseline="0">
                          <a:ln>
                            <a:noFill/>
                          </a:ln>
                          <a:solidFill>
                            <a:schemeClr val="bg1"/>
                          </a:solidFill>
                          <a:effectLst/>
                          <a:latin typeface="Arial"/>
                          <a:cs typeface="Arial"/>
                        </a:rPr>
                        <a:t>Timeline</a:t>
                      </a:r>
                      <a:endParaRPr kumimoji="0" lang="en-US" altLang="en-US" sz="1600" b="1" i="0" u="none" strike="noStrike" cap="none" normalizeH="0" baseline="0">
                        <a:ln>
                          <a:noFill/>
                        </a:ln>
                        <a:solidFill>
                          <a:schemeClr val="bg1"/>
                        </a:solidFill>
                        <a:effectLst/>
                        <a:latin typeface="Arial"/>
                        <a:ea typeface="MS PGothic" panose="020B0600070205080204" pitchFamily="34" charset="-128"/>
                        <a:cs typeface="Arial"/>
                      </a:endParaRPr>
                    </a:p>
                  </a:txBody>
                  <a:tcPr marL="89331" marR="89331" marT="44665" marB="44665" anchor="ctr">
                    <a:solidFill>
                      <a:srgbClr val="002060"/>
                    </a:solidFill>
                  </a:tcPr>
                </a:tc>
                <a:tc>
                  <a:txBody>
                    <a:bodyPr/>
                    <a:lstStyle/>
                    <a:p>
                      <a:pPr algn="ctr"/>
                      <a:r>
                        <a:rPr lang="en-US" sz="1600">
                          <a:latin typeface="Arial" panose="020B0604020202020204" pitchFamily="34" charset="0"/>
                          <a:cs typeface="Arial" panose="020B0604020202020204" pitchFamily="34" charset="0"/>
                        </a:rPr>
                        <a:t>Details</a:t>
                      </a:r>
                    </a:p>
                  </a:txBody>
                  <a:tcPr marL="89331" marR="89331" marT="44665" marB="44665" anchor="ctr">
                    <a:solidFill>
                      <a:srgbClr val="002060"/>
                    </a:solidFill>
                  </a:tcPr>
                </a:tc>
                <a:extLst>
                  <a:ext uri="{0D108BD9-81ED-4DB2-BD59-A6C34878D82A}">
                    <a16:rowId xmlns:a16="http://schemas.microsoft.com/office/drawing/2014/main" val="3513292351"/>
                  </a:ext>
                </a:extLst>
              </a:tr>
              <a:tr h="35413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1" u="none" strike="noStrike" cap="none" normalizeH="0" baseline="0">
                          <a:ln>
                            <a:noFill/>
                          </a:ln>
                          <a:solidFill>
                            <a:schemeClr val="tx1"/>
                          </a:solidFill>
                          <a:effectLst/>
                          <a:latin typeface="Arial" panose="020B0604020202020204" pitchFamily="34" charset="0"/>
                          <a:cs typeface="Arial" panose="020B0604020202020204" pitchFamily="34" charset="0"/>
                        </a:rPr>
                        <a:t>5 September 2023</a:t>
                      </a:r>
                    </a:p>
                  </a:txBody>
                  <a:tcPr marL="37683" marR="37683" marT="18855" marB="18855"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lang="en-US" sz="1500" baseline="0">
                          <a:solidFill>
                            <a:schemeClr val="tx1"/>
                          </a:solidFill>
                          <a:effectLst/>
                          <a:latin typeface="Arial"/>
                          <a:cs typeface="Arial"/>
                        </a:rPr>
                        <a:t>30</a:t>
                      </a:r>
                      <a:r>
                        <a:rPr lang="en-US" sz="1500" baseline="30000">
                          <a:solidFill>
                            <a:schemeClr val="tx1"/>
                          </a:solidFill>
                          <a:effectLst/>
                          <a:latin typeface="Arial"/>
                          <a:cs typeface="Arial"/>
                        </a:rPr>
                        <a:t>th</a:t>
                      </a:r>
                      <a:r>
                        <a:rPr lang="en-US" sz="1500" baseline="0">
                          <a:solidFill>
                            <a:schemeClr val="tx1"/>
                          </a:solidFill>
                          <a:effectLst/>
                          <a:latin typeface="Arial"/>
                          <a:cs typeface="Arial"/>
                        </a:rPr>
                        <a:t> Request for Proposals</a:t>
                      </a:r>
                      <a:endParaRPr kumimoji="0" lang="en-US" altLang="en-US" sz="1500" b="1" u="none" strike="noStrike" cap="none" normalizeH="0" baseline="0">
                        <a:ln>
                          <a:noFill/>
                        </a:ln>
                        <a:solidFill>
                          <a:schemeClr val="tx1"/>
                        </a:solidFill>
                        <a:effectLst/>
                        <a:latin typeface="Arial"/>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992181355"/>
                  </a:ext>
                </a:extLst>
              </a:tr>
              <a:tr h="354132">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1" u="none" strike="noStrike" cap="none" normalizeH="0" baseline="0">
                          <a:ln>
                            <a:noFill/>
                          </a:ln>
                          <a:solidFill>
                            <a:srgbClr val="FF0000"/>
                          </a:solidFill>
                          <a:effectLst/>
                          <a:latin typeface="Arial" panose="020B0604020202020204" pitchFamily="34" charset="0"/>
                          <a:cs typeface="Arial" panose="020B0604020202020204" pitchFamily="34" charset="0"/>
                        </a:rPr>
                        <a:t>* </a:t>
                      </a:r>
                      <a:r>
                        <a:rPr kumimoji="0" lang="en-US" altLang="en-US" sz="1500" b="1" u="none" strike="noStrike" cap="none" normalizeH="0" baseline="0">
                          <a:ln>
                            <a:noFill/>
                          </a:ln>
                          <a:solidFill>
                            <a:schemeClr val="tx1"/>
                          </a:solidFill>
                          <a:effectLst/>
                          <a:latin typeface="Arial" panose="020B0604020202020204" pitchFamily="34" charset="0"/>
                          <a:cs typeface="Arial" panose="020B0604020202020204" pitchFamily="34" charset="0"/>
                        </a:rPr>
                        <a:t>10 October 2023 (5pm)</a:t>
                      </a:r>
                    </a:p>
                  </a:txBody>
                  <a:tcPr marL="37683" marR="37683" marT="18855" marB="18855" anchor="ctr" horzOverflow="overflow">
                    <a:solidFill>
                      <a:schemeClr val="accent1">
                        <a:lumMod val="20000"/>
                        <a:lumOff val="80000"/>
                      </a:schemeClr>
                    </a:solidFill>
                  </a:tcPr>
                </a:tc>
                <a:tc>
                  <a:txBody>
                    <a:bodyPr/>
                    <a:lstStyle/>
                    <a:p>
                      <a:pPr marL="0" marR="0" lvl="0" indent="0" algn="l" rtl="0" eaLnBrk="1" fontAlgn="base" latinLnBrk="0" hangingPunct="1">
                        <a:lnSpc>
                          <a:spcPct val="150000"/>
                        </a:lnSpc>
                        <a:spcBef>
                          <a:spcPct val="0"/>
                        </a:spcBef>
                        <a:spcAft>
                          <a:spcPct val="0"/>
                        </a:spcAft>
                        <a:buFontTx/>
                        <a:buNone/>
                      </a:pPr>
                      <a:r>
                        <a:rPr lang="en-US" sz="1500" b="0">
                          <a:solidFill>
                            <a:schemeClr val="tx1"/>
                          </a:solidFill>
                          <a:effectLst/>
                          <a:latin typeface="Arial"/>
                          <a:cs typeface="Arial"/>
                        </a:rPr>
                        <a:t>Expression of Interest</a:t>
                      </a: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1745036005"/>
                  </a:ext>
                </a:extLst>
              </a:tr>
              <a:tr h="35413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1" u="none" strike="noStrike" cap="none" normalizeH="0" baseline="0">
                          <a:ln>
                            <a:noFill/>
                          </a:ln>
                          <a:solidFill>
                            <a:srgbClr val="FF0000"/>
                          </a:solidFill>
                          <a:effectLst/>
                          <a:latin typeface="Arial" panose="020B0604020202020204" pitchFamily="34" charset="0"/>
                          <a:cs typeface="Arial" panose="020B0604020202020204" pitchFamily="34" charset="0"/>
                        </a:rPr>
                        <a:t>* </a:t>
                      </a:r>
                      <a:r>
                        <a:rPr kumimoji="0" lang="en-US" altLang="en-US" sz="1500" b="1" u="none" strike="noStrike" cap="none" normalizeH="0" baseline="0">
                          <a:ln>
                            <a:noFill/>
                          </a:ln>
                          <a:solidFill>
                            <a:schemeClr val="tx1"/>
                          </a:solidFill>
                          <a:effectLst/>
                          <a:latin typeface="Arial" panose="020B0604020202020204" pitchFamily="34" charset="0"/>
                          <a:cs typeface="Arial" panose="020B0604020202020204" pitchFamily="34" charset="0"/>
                        </a:rPr>
                        <a:t>25 October 2023 (5pm)</a:t>
                      </a:r>
                    </a:p>
                  </a:txBody>
                  <a:tcPr marL="37683" marR="37683" marT="18855" marB="18855"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0" u="none" strike="noStrike" cap="none" normalizeH="0" baseline="0">
                          <a:ln>
                            <a:noFill/>
                          </a:ln>
                          <a:solidFill>
                            <a:schemeClr val="tx1"/>
                          </a:solidFill>
                          <a:effectLst/>
                          <a:latin typeface="Arial"/>
                          <a:cs typeface="Arial"/>
                        </a:rPr>
                        <a:t>Submission Deadline</a:t>
                      </a:r>
                      <a:endParaRPr lang="en-US" sz="1500" b="0">
                        <a:solidFill>
                          <a:schemeClr val="tx1"/>
                        </a:solidFill>
                        <a:effectLst/>
                        <a:latin typeface="Arial"/>
                        <a:ea typeface="Calibri" panose="020F0502020204030204" pitchFamily="34" charset="0"/>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948882175"/>
                  </a:ext>
                </a:extLst>
              </a:tr>
              <a:tr h="35413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1" u="none" strike="noStrike" cap="none" normalizeH="0" baseline="0">
                          <a:ln>
                            <a:noFill/>
                          </a:ln>
                          <a:solidFill>
                            <a:schemeClr val="tx1"/>
                          </a:solidFill>
                          <a:effectLst/>
                          <a:latin typeface="Arial" panose="020B0604020202020204" pitchFamily="34" charset="0"/>
                          <a:cs typeface="Arial" panose="020B0604020202020204" pitchFamily="34" charset="0"/>
                        </a:rPr>
                        <a:t>31 October 2023</a:t>
                      </a:r>
                      <a:endParaRPr kumimoji="0" lang="en-US" altLang="en-US" sz="1500" b="1" i="0" u="none" strike="noStrike" cap="none" normalizeH="0" baseline="0">
                        <a:ln>
                          <a:noFill/>
                        </a:ln>
                        <a:solidFill>
                          <a:schemeClr val="tx1"/>
                        </a:solidFill>
                        <a:effectLst/>
                        <a:latin typeface="Arial"/>
                        <a:ea typeface="MS PGothic"/>
                        <a:cs typeface="Arial"/>
                      </a:endParaRPr>
                    </a:p>
                  </a:txBody>
                  <a:tcPr marL="37683" marR="37683" marT="18855" marB="18855"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500" b="0" baseline="0">
                          <a:solidFill>
                            <a:schemeClr val="tx1"/>
                          </a:solidFill>
                          <a:effectLst/>
                          <a:latin typeface="Arial"/>
                          <a:cs typeface="Arial"/>
                        </a:rPr>
                        <a:t>Endorsement by Reporting Officer / Director of Research (DoR)</a:t>
                      </a:r>
                      <a:endParaRPr lang="en-US" sz="1500" b="0">
                        <a:solidFill>
                          <a:schemeClr val="tx1"/>
                        </a:solidFill>
                        <a:effectLst/>
                        <a:latin typeface="Arial"/>
                        <a:ea typeface="Calibri" panose="020F0502020204030204" pitchFamily="34" charset="0"/>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3203028000"/>
                  </a:ext>
                </a:extLst>
              </a:tr>
              <a:tr h="354132">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MS PGothic"/>
                          <a:cs typeface="Arial" panose="020B0604020202020204" pitchFamily="34" charset="0"/>
                        </a:rPr>
                        <a:t>7 November 2023</a:t>
                      </a:r>
                    </a:p>
                  </a:txBody>
                  <a:tcPr marL="37683" marR="37683" marT="18855" marB="1885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1500" b="0" baseline="0">
                          <a:solidFill>
                            <a:schemeClr val="tx1"/>
                          </a:solidFill>
                          <a:effectLst/>
                          <a:latin typeface="Arial"/>
                          <a:ea typeface="Calibri" panose="020F0502020204030204" pitchFamily="34" charset="0"/>
                          <a:cs typeface="Arial"/>
                        </a:rPr>
                        <a:t>Initial Screening</a:t>
                      </a:r>
                      <a:endParaRPr lang="en-US" sz="1500" b="0">
                        <a:solidFill>
                          <a:schemeClr val="tx1"/>
                        </a:solidFill>
                        <a:effectLst/>
                        <a:latin typeface="Arial"/>
                        <a:ea typeface="Calibri" panose="020F0502020204030204" pitchFamily="34" charset="0"/>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365247375"/>
                  </a:ext>
                </a:extLst>
              </a:tr>
              <a:tr h="354132">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altLang="en-US" sz="1500" b="1" i="0" u="none" strike="noStrike" cap="none" normalizeH="0" baseline="0">
                          <a:ln>
                            <a:noFill/>
                          </a:ln>
                          <a:solidFill>
                            <a:schemeClr val="tx1"/>
                          </a:solidFill>
                          <a:effectLst/>
                          <a:latin typeface="Arial" panose="020B0604020202020204" pitchFamily="34" charset="0"/>
                          <a:ea typeface="MS PGothic"/>
                          <a:cs typeface="Arial" panose="020B0604020202020204" pitchFamily="34" charset="0"/>
                        </a:rPr>
                        <a:t>14 November 2023</a:t>
                      </a:r>
                    </a:p>
                  </a:txBody>
                  <a:tcPr marL="37683" marR="37683" marT="18855" marB="1885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0" u="none" strike="noStrike" cap="none" normalizeH="0" baseline="0">
                          <a:ln>
                            <a:noFill/>
                          </a:ln>
                          <a:solidFill>
                            <a:schemeClr val="tx1"/>
                          </a:solidFill>
                          <a:effectLst/>
                          <a:latin typeface="Arial"/>
                          <a:cs typeface="Arial"/>
                        </a:rPr>
                        <a:t>Peer Review of Proposals</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443733997"/>
                  </a:ext>
                </a:extLst>
              </a:tr>
              <a:tr h="354132">
                <a:tc>
                  <a:txBody>
                    <a:bodyPr/>
                    <a:lstStyle/>
                    <a:p>
                      <a:pPr marL="0" marR="0" lvl="0" indent="0" algn="l" rtl="0" eaLnBrk="1" fontAlgn="base" latinLnBrk="0" hangingPunct="1">
                        <a:lnSpc>
                          <a:spcPct val="150000"/>
                        </a:lnSpc>
                        <a:spcBef>
                          <a:spcPct val="0"/>
                        </a:spcBef>
                        <a:spcAft>
                          <a:spcPct val="0"/>
                        </a:spcAft>
                        <a:buFontTx/>
                        <a:buNone/>
                      </a:pPr>
                      <a:r>
                        <a:rPr kumimoji="0" lang="pt-BR" altLang="en-US" sz="1500" b="1" i="0" u="none" strike="noStrike" cap="none" normalizeH="0" baseline="0">
                          <a:ln>
                            <a:noFill/>
                          </a:ln>
                          <a:solidFill>
                            <a:schemeClr val="tx1"/>
                          </a:solidFill>
                          <a:effectLst/>
                          <a:latin typeface="Arial" panose="020B0604020202020204" pitchFamily="34" charset="0"/>
                          <a:ea typeface="MS PGothic"/>
                          <a:cs typeface="Arial" panose="020B0604020202020204" pitchFamily="34" charset="0"/>
                        </a:rPr>
                        <a:t>18-19 January 2024</a:t>
                      </a:r>
                    </a:p>
                  </a:txBody>
                  <a:tcPr marL="37683" marR="37683" marT="18855" marB="18855"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a:ea typeface="MS PGothic"/>
                          <a:cs typeface="Arial"/>
                        </a:rPr>
                        <a:t>ERFP Expert Panel Meeting</a:t>
                      </a: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1537397086"/>
                  </a:ext>
                </a:extLst>
              </a:tr>
              <a:tr h="354132">
                <a:tc>
                  <a:txBody>
                    <a:bodyPr/>
                    <a:lstStyle/>
                    <a:p>
                      <a:pPr marL="0" marR="0">
                        <a:lnSpc>
                          <a:spcPct val="150000"/>
                        </a:lnSpc>
                        <a:spcBef>
                          <a:spcPts val="0"/>
                        </a:spcBef>
                        <a:spcAft>
                          <a:spcPts val="800"/>
                        </a:spcAft>
                      </a:pPr>
                      <a:r>
                        <a:rPr lang="en-SG" sz="1500" b="1">
                          <a:solidFill>
                            <a:schemeClr val="tx1"/>
                          </a:solidFill>
                          <a:effectLst/>
                          <a:latin typeface="Arial" panose="020B0604020202020204" pitchFamily="34" charset="0"/>
                          <a:ea typeface="Calibri" panose="020F0502020204030204" pitchFamily="34" charset="0"/>
                          <a:cs typeface="Arial" panose="020B0604020202020204" pitchFamily="34" charset="0"/>
                        </a:rPr>
                        <a:t>30-31 January 2024</a:t>
                      </a:r>
                    </a:p>
                  </a:txBody>
                  <a:tcPr marL="37842" marR="37842" marT="18611" marB="18611" anchor="ctr">
                    <a:solidFill>
                      <a:schemeClr val="accent1">
                        <a:lumMod val="20000"/>
                        <a:lumOff val="8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500" b="0" u="none" strike="noStrike" cap="none" normalizeH="0" baseline="0">
                          <a:ln>
                            <a:noFill/>
                          </a:ln>
                          <a:solidFill>
                            <a:schemeClr val="tx1"/>
                          </a:solidFill>
                          <a:effectLst/>
                          <a:latin typeface="Arial"/>
                          <a:cs typeface="Arial"/>
                        </a:rPr>
                        <a:t>ERFP Recommending Panel Meeting</a:t>
                      </a:r>
                      <a:endParaRPr kumimoji="0" lang="en-US" altLang="en-US" sz="1500" b="0" i="0" u="none" strike="noStrike" cap="none" normalizeH="0" baseline="0">
                        <a:ln>
                          <a:noFill/>
                        </a:ln>
                        <a:solidFill>
                          <a:schemeClr val="tx1"/>
                        </a:solidFill>
                        <a:effectLst/>
                        <a:latin typeface="Arial"/>
                        <a:ea typeface="MS PGothic" panose="020B0600070205080204" pitchFamily="34" charset="-128"/>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3819782164"/>
                  </a:ext>
                </a:extLst>
              </a:tr>
              <a:tr h="354132">
                <a:tc>
                  <a:txBody>
                    <a:bodyPr/>
                    <a:lstStyle/>
                    <a:p>
                      <a:pPr marL="0" marR="0">
                        <a:lnSpc>
                          <a:spcPct val="150000"/>
                        </a:lnSpc>
                        <a:spcBef>
                          <a:spcPts val="0"/>
                        </a:spcBef>
                        <a:spcAft>
                          <a:spcPts val="800"/>
                        </a:spcAft>
                      </a:pPr>
                      <a:r>
                        <a:rPr lang="en-SG" sz="1500" b="1">
                          <a:solidFill>
                            <a:schemeClr val="tx1"/>
                          </a:solidFill>
                          <a:effectLst/>
                          <a:latin typeface="Arial" panose="020B0604020202020204" pitchFamily="34" charset="0"/>
                          <a:ea typeface="Calibri" panose="020F0502020204030204" pitchFamily="34" charset="0"/>
                          <a:cs typeface="Arial" panose="020B0604020202020204" pitchFamily="34" charset="0"/>
                        </a:rPr>
                        <a:t>18-19 March 2024</a:t>
                      </a:r>
                    </a:p>
                  </a:txBody>
                  <a:tcPr marL="37842" marR="37842" marT="18611" marB="18611" anchor="ctr">
                    <a:solidFill>
                      <a:schemeClr val="accent1">
                        <a:lumMod val="20000"/>
                        <a:lumOff val="8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500" b="0" u="none" strike="noStrike" kern="1200" cap="none" normalizeH="0" baseline="0">
                          <a:ln>
                            <a:noFill/>
                          </a:ln>
                          <a:solidFill>
                            <a:schemeClr val="tx1"/>
                          </a:solidFill>
                          <a:effectLst/>
                          <a:latin typeface="Arial"/>
                          <a:ea typeface="+mn-ea"/>
                          <a:cs typeface="Arial"/>
                        </a:rPr>
                        <a:t>ERFP Tier 1 and Tier 2 Approval Panel (T1T2AP) Meeting</a:t>
                      </a:r>
                      <a:endParaRPr kumimoji="0" lang="en-US" altLang="en-US" sz="1500" b="0" i="0" u="none" strike="noStrike" cap="none" normalizeH="0" baseline="0">
                        <a:ln>
                          <a:noFill/>
                        </a:ln>
                        <a:solidFill>
                          <a:schemeClr val="tx1"/>
                        </a:solidFill>
                        <a:effectLst/>
                        <a:latin typeface="Arial"/>
                        <a:ea typeface="MS PGothic" panose="020B0600070205080204" pitchFamily="34" charset="-128"/>
                        <a:cs typeface="Aria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986792112"/>
                  </a:ext>
                </a:extLst>
              </a:tr>
              <a:tr h="354132">
                <a:tc>
                  <a: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SG" sz="1500" b="1">
                          <a:solidFill>
                            <a:schemeClr val="tx1"/>
                          </a:solidFill>
                          <a:effectLst/>
                          <a:latin typeface="Arial" panose="020B0604020202020204" pitchFamily="34" charset="0"/>
                          <a:ea typeface="Calibri" panose="020F0502020204030204" pitchFamily="34" charset="0"/>
                          <a:cs typeface="Arial" panose="020B0604020202020204" pitchFamily="34" charset="0"/>
                        </a:rPr>
                        <a:t>June 2024 (EST)</a:t>
                      </a:r>
                      <a:endParaRPr lang="en-US" sz="1500" b="1" strike="noStrike">
                        <a:solidFill>
                          <a:schemeClr val="tx1"/>
                        </a:solidFill>
                        <a:effectLst/>
                        <a:latin typeface="+mn-lt"/>
                        <a:ea typeface="Calibri" panose="020F0502020204030204" pitchFamily="34" charset="0"/>
                        <a:cs typeface="Arial"/>
                      </a:endParaRPr>
                    </a:p>
                  </a:txBody>
                  <a:tcPr marL="37842" marR="37842" marT="18611" marB="18611" anchor="ctr">
                    <a:solidFill>
                      <a:schemeClr val="accent1">
                        <a:lumMod val="20000"/>
                        <a:lumOff val="80000"/>
                      </a:schemeClr>
                    </a:solidFill>
                  </a:tcPr>
                </a:tc>
                <a:tc>
                  <a:txBody>
                    <a:bodyPr/>
                    <a:lstStyle/>
                    <a:p>
                      <a:pPr marL="0" marR="0" lvl="0" indent="0" algn="l" rtl="0" eaLnBrk="1" fontAlgn="base" latinLnBrk="0" hangingPunct="1">
                        <a:lnSpc>
                          <a:spcPct val="150000"/>
                        </a:lnSpc>
                        <a:spcBef>
                          <a:spcPct val="0"/>
                        </a:spcBef>
                        <a:spcAft>
                          <a:spcPct val="0"/>
                        </a:spcAft>
                        <a:buFontTx/>
                        <a:buNone/>
                      </a:pPr>
                      <a:r>
                        <a:rPr kumimoji="0" lang="en-US" altLang="en-US" sz="1500" b="0" u="none" strike="noStrike" cap="none" normalizeH="0" baseline="0">
                          <a:ln>
                            <a:noFill/>
                          </a:ln>
                          <a:solidFill>
                            <a:schemeClr val="tx1"/>
                          </a:solidFill>
                          <a:effectLst/>
                          <a:latin typeface="Arial"/>
                          <a:cs typeface="Arial"/>
                        </a:rPr>
                        <a:t>Award of Tier 1 and Tier 2 Projects</a:t>
                      </a:r>
                      <a:endParaRPr kumimoji="0" lang="en-US" altLang="en-US" sz="1500" b="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421682564"/>
                  </a:ext>
                </a:extLst>
              </a:tr>
              <a:tr h="354132">
                <a:tc>
                  <a: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500" b="1" strike="noStrike">
                          <a:solidFill>
                            <a:schemeClr val="tx1"/>
                          </a:solidFill>
                          <a:effectLst/>
                          <a:latin typeface="+mn-lt"/>
                          <a:ea typeface="Calibri" panose="020F0502020204030204" pitchFamily="34" charset="0"/>
                          <a:cs typeface="Arial"/>
                        </a:rPr>
                        <a:t>August 2024 (EST)</a:t>
                      </a:r>
                    </a:p>
                  </a:txBody>
                  <a:tcPr marL="37842" marR="37842" marT="18611" marB="18611" anchor="ctr">
                    <a:solidFill>
                      <a:schemeClr val="accent1">
                        <a:lumMod val="20000"/>
                        <a:lumOff val="80000"/>
                      </a:schemeClr>
                    </a:solidFill>
                  </a:tcPr>
                </a:tc>
                <a:tc>
                  <a:txBody>
                    <a:bodyPr/>
                    <a:lstStyle/>
                    <a:p>
                      <a:pPr marL="0" marR="0" lvl="0" indent="0" algn="l">
                        <a:lnSpc>
                          <a:spcPct val="150000"/>
                        </a:lnSpc>
                        <a:spcBef>
                          <a:spcPct val="0"/>
                        </a:spcBef>
                        <a:spcAft>
                          <a:spcPct val="0"/>
                        </a:spcAft>
                        <a:buNone/>
                      </a:pPr>
                      <a:r>
                        <a:rPr lang="en-US" sz="1500" b="0" i="0" u="none" strike="noStrike" kern="1200" cap="none" normalizeH="0" baseline="0" noProof="0">
                          <a:ln>
                            <a:noFill/>
                          </a:ln>
                          <a:solidFill>
                            <a:schemeClr val="tx1"/>
                          </a:solidFill>
                          <a:effectLst/>
                          <a:latin typeface="Arial"/>
                        </a:rPr>
                        <a:t>ERFP Tier 3 Approval Panel (T3AP) Meeting</a:t>
                      </a:r>
                      <a:endParaRPr kumimoji="0" lang="en-US" sz="1500" strike="noStrike">
                        <a:solidFill>
                          <a:schemeClr val="tx1"/>
                        </a:solidFill>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141126576"/>
                  </a:ext>
                </a:extLst>
              </a:tr>
              <a:tr h="354130">
                <a:tc>
                  <a:txBody>
                    <a:bodyPr/>
                    <a:lstStyle/>
                    <a:p>
                      <a:pPr marL="0" lvl="0">
                        <a:lnSpc>
                          <a:spcPct val="150000"/>
                        </a:lnSpc>
                        <a:spcBef>
                          <a:spcPts val="0"/>
                        </a:spcBef>
                        <a:spcAft>
                          <a:spcPts val="800"/>
                        </a:spcAft>
                        <a:buNone/>
                      </a:pPr>
                      <a:r>
                        <a:rPr lang="en-US" sz="1500" b="1" strike="noStrike">
                          <a:solidFill>
                            <a:schemeClr val="tx1"/>
                          </a:solidFill>
                          <a:effectLst/>
                          <a:latin typeface="Arial"/>
                          <a:ea typeface="Calibri" panose="020F0502020204030204" pitchFamily="34" charset="0"/>
                          <a:cs typeface="Arial"/>
                        </a:rPr>
                        <a:t>September 2024 </a:t>
                      </a:r>
                      <a:r>
                        <a:rPr lang="en-SG" sz="1500" b="1">
                          <a:solidFill>
                            <a:schemeClr val="tx1"/>
                          </a:solidFill>
                          <a:effectLst/>
                          <a:latin typeface="Arial" panose="020B0604020202020204" pitchFamily="34" charset="0"/>
                          <a:ea typeface="Calibri" panose="020F0502020204030204" pitchFamily="34" charset="0"/>
                          <a:cs typeface="Arial" panose="020B0604020202020204" pitchFamily="34" charset="0"/>
                        </a:rPr>
                        <a:t>(EST)</a:t>
                      </a:r>
                      <a:endParaRPr lang="en-US" sz="1500" b="1" strike="noStrike">
                        <a:solidFill>
                          <a:schemeClr val="tx1"/>
                        </a:solidFill>
                        <a:effectLst/>
                        <a:latin typeface="Arial"/>
                        <a:ea typeface="Calibri" panose="020F0502020204030204" pitchFamily="34" charset="0"/>
                        <a:cs typeface="Arial"/>
                      </a:endParaRPr>
                    </a:p>
                  </a:txBody>
                  <a:tcPr marL="37841" marR="37841" marT="18611" marB="18611">
                    <a:solidFill>
                      <a:schemeClr val="accent1">
                        <a:lumMod val="20000"/>
                        <a:lumOff val="80000"/>
                      </a:schemeClr>
                    </a:solidFill>
                  </a:tcPr>
                </a:tc>
                <a:tc>
                  <a:txBody>
                    <a:bodyPr/>
                    <a:lstStyle/>
                    <a:p>
                      <a:pPr marL="0" lvl="0" indent="0" algn="l">
                        <a:lnSpc>
                          <a:spcPct val="150000"/>
                        </a:lnSpc>
                        <a:spcBef>
                          <a:spcPct val="0"/>
                        </a:spcBef>
                        <a:spcAft>
                          <a:spcPct val="0"/>
                        </a:spcAft>
                        <a:buNone/>
                      </a:pPr>
                      <a:r>
                        <a:rPr lang="en-US" sz="1500" b="0" i="0" u="none" strike="noStrike" kern="1200" cap="none" normalizeH="0" baseline="0" noProof="0">
                          <a:ln>
                            <a:noFill/>
                          </a:ln>
                          <a:solidFill>
                            <a:schemeClr val="tx1"/>
                          </a:solidFill>
                          <a:effectLst/>
                          <a:latin typeface="Arial"/>
                        </a:rPr>
                        <a:t>MOE Education Research Steering Committee (ERSC) Meeting</a:t>
                      </a:r>
                      <a:endParaRPr lang="en-US" sz="1500" strike="noStrike"/>
                    </a:p>
                  </a:txBody>
                  <a:tcPr marL="37683" marR="37683" marT="18854" marB="18854">
                    <a:solidFill>
                      <a:schemeClr val="accent1">
                        <a:lumMod val="20000"/>
                        <a:lumOff val="80000"/>
                      </a:schemeClr>
                    </a:solidFill>
                  </a:tcPr>
                </a:tc>
                <a:extLst>
                  <a:ext uri="{0D108BD9-81ED-4DB2-BD59-A6C34878D82A}">
                    <a16:rowId xmlns:a16="http://schemas.microsoft.com/office/drawing/2014/main" val="2811363058"/>
                  </a:ext>
                </a:extLst>
              </a:tr>
              <a:tr h="354132">
                <a:tc>
                  <a:txBody>
                    <a:bodyPr/>
                    <a:lstStyle/>
                    <a:p>
                      <a:pPr marL="0" marR="0" lvl="0" algn="l" defTabSz="914400" rtl="0" eaLnBrk="1" latinLnBrk="0" hangingPunct="1">
                        <a:lnSpc>
                          <a:spcPct val="150000"/>
                        </a:lnSpc>
                        <a:spcBef>
                          <a:spcPts val="0"/>
                        </a:spcBef>
                        <a:spcAft>
                          <a:spcPts val="800"/>
                        </a:spcAft>
                        <a:buNone/>
                      </a:pPr>
                      <a:r>
                        <a:rPr lang="en-SG" sz="1500" b="1" strike="noStrike" kern="1200">
                          <a:solidFill>
                            <a:schemeClr val="tx1"/>
                          </a:solidFill>
                          <a:effectLst/>
                          <a:latin typeface="Arial"/>
                          <a:ea typeface="Calibri" panose="020F0502020204030204" pitchFamily="34" charset="0"/>
                          <a:cs typeface="Arial"/>
                        </a:rPr>
                        <a:t>October/November 2024 (EST)</a:t>
                      </a:r>
                    </a:p>
                  </a:txBody>
                  <a:tcPr marL="37842" marR="37842" marT="18611" marB="18611" anchor="ctr">
                    <a:solidFill>
                      <a:schemeClr val="accent1">
                        <a:lumMod val="20000"/>
                        <a:lumOff val="80000"/>
                      </a:schemeClr>
                    </a:solidFill>
                  </a:tcPr>
                </a:tc>
                <a:tc>
                  <a:txBody>
                    <a:bodyPr/>
                    <a:lstStyle/>
                    <a:p>
                      <a:pPr marL="0" marR="0" lvl="0" indent="0" algn="l" rtl="0" eaLnBrk="1" fontAlgn="base" latinLnBrk="0" hangingPunct="1">
                        <a:lnSpc>
                          <a:spcPct val="150000"/>
                        </a:lnSpc>
                        <a:spcBef>
                          <a:spcPct val="0"/>
                        </a:spcBef>
                        <a:spcAft>
                          <a:spcPct val="0"/>
                        </a:spcAft>
                        <a:buFontTx/>
                        <a:buNone/>
                      </a:pPr>
                      <a:r>
                        <a:rPr kumimoji="0" lang="en-US" altLang="en-US" sz="1500" b="0" u="none" strike="noStrike" cap="none" normalizeH="0" baseline="0">
                          <a:ln>
                            <a:noFill/>
                          </a:ln>
                          <a:solidFill>
                            <a:schemeClr val="tx1"/>
                          </a:solidFill>
                          <a:effectLst/>
                          <a:latin typeface="Arial"/>
                          <a:cs typeface="Arial"/>
                        </a:rPr>
                        <a:t>Award of Tier 3 and Programmatic Projects</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7683" marR="37683" marT="18855" marB="18855" anchor="ctr" horzOverflow="overflow">
                    <a:solidFill>
                      <a:schemeClr val="accent1">
                        <a:lumMod val="20000"/>
                        <a:lumOff val="80000"/>
                      </a:schemeClr>
                    </a:solidFill>
                  </a:tcPr>
                </a:tc>
                <a:extLst>
                  <a:ext uri="{0D108BD9-81ED-4DB2-BD59-A6C34878D82A}">
                    <a16:rowId xmlns:a16="http://schemas.microsoft.com/office/drawing/2014/main" val="1937178386"/>
                  </a:ext>
                </a:extLst>
              </a:tr>
            </a:tbl>
          </a:graphicData>
        </a:graphic>
      </p:graphicFrame>
      <p:sp>
        <p:nvSpPr>
          <p:cNvPr id="6" name="TextBox 5">
            <a:extLst>
              <a:ext uri="{FF2B5EF4-FFF2-40B4-BE49-F238E27FC236}">
                <a16:creationId xmlns:a16="http://schemas.microsoft.com/office/drawing/2014/main" id="{FB2A9373-91F8-4C17-B6D9-523E1E645D7C}"/>
              </a:ext>
            </a:extLst>
          </p:cNvPr>
          <p:cNvSpPr txBox="1"/>
          <p:nvPr/>
        </p:nvSpPr>
        <p:spPr>
          <a:xfrm>
            <a:off x="595795" y="5523090"/>
            <a:ext cx="10969277" cy="768672"/>
          </a:xfrm>
          <a:prstGeom prst="rect">
            <a:avLst/>
          </a:prstGeom>
          <a:solidFill>
            <a:schemeClr val="bg1"/>
          </a:solidFill>
        </p:spPr>
        <p:txBody>
          <a:bodyPr wrap="square" lIns="91440" tIns="45720" rIns="91440" bIns="45720" rtlCol="0" anchor="t">
            <a:spAutoFit/>
          </a:bodyPr>
          <a:lstStyle/>
          <a:p>
            <a:pPr algn="just"/>
            <a:r>
              <a:rPr lang="en-US" sz="1450">
                <a:solidFill>
                  <a:srgbClr val="FF0000"/>
                </a:solidFill>
                <a:latin typeface="Arial"/>
                <a:cs typeface="Arial"/>
              </a:rPr>
              <a:t>*</a:t>
            </a:r>
            <a:r>
              <a:rPr lang="en-US" sz="1450">
                <a:latin typeface="Arial"/>
                <a:cs typeface="Arial"/>
              </a:rPr>
              <a:t>ERFPO </a:t>
            </a:r>
            <a:r>
              <a:rPr lang="en-US" sz="1450" b="1">
                <a:latin typeface="Arial"/>
                <a:cs typeface="Arial"/>
              </a:rPr>
              <a:t>will not accept late submissions of EOI or of full proposals after the respective deadlines above</a:t>
            </a:r>
            <a:r>
              <a:rPr lang="en-US" sz="1450">
                <a:latin typeface="Arial"/>
                <a:cs typeface="Arial"/>
              </a:rPr>
              <a:t>. Applicants are strongly advised to submit the EOI and application as early as possible so that there is time to resolve any issues that may arise. Late and incomplete submissions will not be accepted.</a:t>
            </a:r>
          </a:p>
        </p:txBody>
      </p:sp>
      <p:sp>
        <p:nvSpPr>
          <p:cNvPr id="3" name="Footer Placeholder 2">
            <a:extLst>
              <a:ext uri="{FF2B5EF4-FFF2-40B4-BE49-F238E27FC236}">
                <a16:creationId xmlns:a16="http://schemas.microsoft.com/office/drawing/2014/main" id="{4057588F-8580-B4E3-7DF8-FBB71F52CBE8}"/>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E0592DB2-5704-B9BA-E393-C154C1ADF4FB}"/>
              </a:ext>
            </a:extLst>
          </p:cNvPr>
          <p:cNvSpPr>
            <a:spLocks noGrp="1"/>
          </p:cNvSpPr>
          <p:nvPr>
            <p:ph type="sldNum" sz="quarter" idx="12"/>
          </p:nvPr>
        </p:nvSpPr>
        <p:spPr/>
        <p:txBody>
          <a:bodyPr/>
          <a:lstStyle/>
          <a:p>
            <a:fld id="{F1281147-8C12-414E-BAA0-0F24B721C36C}" type="slidenum">
              <a:rPr lang="en-US" smtClean="0"/>
              <a:pPr/>
              <a:t>21</a:t>
            </a:fld>
            <a:endParaRPr lang="en-US"/>
          </a:p>
        </p:txBody>
      </p:sp>
    </p:spTree>
    <p:extLst>
      <p:ext uri="{BB962C8B-B14F-4D97-AF65-F5344CB8AC3E}">
        <p14:creationId xmlns:p14="http://schemas.microsoft.com/office/powerpoint/2010/main" val="22688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1163269" y="525749"/>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15"/>
              </a:lnSpc>
              <a:spcBef>
                <a:spcPts val="0"/>
              </a:spcBef>
              <a:buNone/>
            </a:pPr>
            <a:endParaRPr lang="en-US" sz="1954">
              <a:latin typeface="Arial" panose="020B0604020202020204" pitchFamily="34" charset="0"/>
              <a:cs typeface="Arial" panose="020B0604020202020204" pitchFamily="34" charset="0"/>
            </a:endParaRPr>
          </a:p>
          <a:p>
            <a:pPr marL="0" indent="0">
              <a:lnSpc>
                <a:spcPts val="2215"/>
              </a:lnSpc>
              <a:spcBef>
                <a:spcPts val="0"/>
              </a:spcBef>
              <a:buNone/>
            </a:pPr>
            <a:r>
              <a:rPr lang="en-US" sz="2100">
                <a:ea typeface="+mn-lt"/>
                <a:cs typeface="+mn-lt"/>
              </a:rPr>
              <a:t>The grant call information can be found on the ERFPO </a:t>
            </a:r>
            <a:r>
              <a:rPr lang="en-US" sz="2100">
                <a:ea typeface="+mn-lt"/>
                <a:cs typeface="+mn-lt"/>
                <a:hlinkClick r:id="rId2"/>
              </a:rPr>
              <a:t>Website</a:t>
            </a:r>
            <a:r>
              <a:rPr lang="en-US" sz="2100">
                <a:ea typeface="+mn-lt"/>
                <a:cs typeface="+mn-lt"/>
              </a:rPr>
              <a:t> &gt; 30RFP Grant Call</a:t>
            </a:r>
            <a:endParaRPr lang="en-US"/>
          </a:p>
          <a:p>
            <a:pPr marL="0" indent="0">
              <a:lnSpc>
                <a:spcPts val="2215"/>
              </a:lnSpc>
              <a:spcBef>
                <a:spcPts val="0"/>
              </a:spcBef>
              <a:buNone/>
            </a:pPr>
            <a:endParaRPr lang="en-US" sz="2149">
              <a:latin typeface="Arial" panose="020B0604020202020204" pitchFamily="34" charset="0"/>
              <a:cs typeface="Arial" panose="020B0604020202020204" pitchFamily="34" charset="0"/>
            </a:endParaRPr>
          </a:p>
          <a:p>
            <a:pPr marL="0" indent="0">
              <a:lnSpc>
                <a:spcPts val="2215"/>
              </a:lnSpc>
              <a:spcBef>
                <a:spcPts val="0"/>
              </a:spcBef>
              <a:buNone/>
            </a:pPr>
            <a:endParaRPr lang="en-US" sz="2149" u="sng">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30RFP ERFP Website</a:t>
            </a:r>
          </a:p>
        </p:txBody>
      </p:sp>
      <p:sp>
        <p:nvSpPr>
          <p:cNvPr id="6" name="Footer Placeholder 5">
            <a:extLst>
              <a:ext uri="{FF2B5EF4-FFF2-40B4-BE49-F238E27FC236}">
                <a16:creationId xmlns:a16="http://schemas.microsoft.com/office/drawing/2014/main" id="{DADDDFB0-572F-614D-B1E4-43986B5523E5}"/>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36E8148B-F169-2B1E-838A-C22E4328D115}"/>
              </a:ext>
            </a:extLst>
          </p:cNvPr>
          <p:cNvSpPr>
            <a:spLocks noGrp="1"/>
          </p:cNvSpPr>
          <p:nvPr>
            <p:ph type="sldNum" sz="quarter" idx="12"/>
          </p:nvPr>
        </p:nvSpPr>
        <p:spPr/>
        <p:txBody>
          <a:bodyPr/>
          <a:lstStyle/>
          <a:p>
            <a:fld id="{F1281147-8C12-414E-BAA0-0F24B721C36C}" type="slidenum">
              <a:rPr lang="en-US" smtClean="0"/>
              <a:pPr/>
              <a:t>22</a:t>
            </a:fld>
            <a:endParaRPr lang="en-US"/>
          </a:p>
        </p:txBody>
      </p:sp>
      <p:pic>
        <p:nvPicPr>
          <p:cNvPr id="4" name="Picture 3">
            <a:extLst>
              <a:ext uri="{FF2B5EF4-FFF2-40B4-BE49-F238E27FC236}">
                <a16:creationId xmlns:a16="http://schemas.microsoft.com/office/drawing/2014/main" id="{5F2D8C8B-E194-BF07-DE3C-1C1658B01E7E}"/>
              </a:ext>
            </a:extLst>
          </p:cNvPr>
          <p:cNvPicPr>
            <a:picLocks noChangeAspect="1"/>
          </p:cNvPicPr>
          <p:nvPr/>
        </p:nvPicPr>
        <p:blipFill>
          <a:blip r:embed="rId3"/>
          <a:stretch>
            <a:fillRect/>
          </a:stretch>
        </p:blipFill>
        <p:spPr>
          <a:xfrm>
            <a:off x="2249325" y="1274064"/>
            <a:ext cx="8017409" cy="4729804"/>
          </a:xfrm>
          <a:prstGeom prst="rect">
            <a:avLst/>
          </a:prstGeom>
        </p:spPr>
      </p:pic>
      <p:sp>
        <p:nvSpPr>
          <p:cNvPr id="7" name="Oval Callout 9">
            <a:extLst>
              <a:ext uri="{FF2B5EF4-FFF2-40B4-BE49-F238E27FC236}">
                <a16:creationId xmlns:a16="http://schemas.microsoft.com/office/drawing/2014/main" id="{77C8884A-8167-C151-D573-9E6C01B81D39}"/>
              </a:ext>
            </a:extLst>
          </p:cNvPr>
          <p:cNvSpPr/>
          <p:nvPr/>
        </p:nvSpPr>
        <p:spPr>
          <a:xfrm>
            <a:off x="8719301" y="1512509"/>
            <a:ext cx="3325242" cy="768212"/>
          </a:xfrm>
          <a:prstGeom prst="wedgeEllipseCallout">
            <a:avLst>
              <a:gd name="adj1" fmla="val -66192"/>
              <a:gd name="adj2" fmla="val -15614"/>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30RFP Grant Call Tab</a:t>
            </a:r>
          </a:p>
        </p:txBody>
      </p:sp>
      <p:sp>
        <p:nvSpPr>
          <p:cNvPr id="9" name="Oval Callout 10">
            <a:extLst>
              <a:ext uri="{FF2B5EF4-FFF2-40B4-BE49-F238E27FC236}">
                <a16:creationId xmlns:a16="http://schemas.microsoft.com/office/drawing/2014/main" id="{03808F4C-3A47-148C-ED3E-90241474614C}"/>
              </a:ext>
            </a:extLst>
          </p:cNvPr>
          <p:cNvSpPr/>
          <p:nvPr/>
        </p:nvSpPr>
        <p:spPr>
          <a:xfrm>
            <a:off x="7358942" y="4429195"/>
            <a:ext cx="3554759" cy="916296"/>
          </a:xfrm>
          <a:prstGeom prst="wedgeEllipseCallout">
            <a:avLst>
              <a:gd name="adj1" fmla="val -90726"/>
              <a:gd name="adj2" fmla="val -7718"/>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Downloadable materials for use/reference</a:t>
            </a:r>
          </a:p>
        </p:txBody>
      </p:sp>
    </p:spTree>
    <p:extLst>
      <p:ext uri="{BB962C8B-B14F-4D97-AF65-F5344CB8AC3E}">
        <p14:creationId xmlns:p14="http://schemas.microsoft.com/office/powerpoint/2010/main" val="1296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ERFP Administrative Guidelines</a:t>
            </a:r>
            <a:r>
              <a:rPr lang="en-US" sz="2735">
                <a:solidFill>
                  <a:prstClr val="white"/>
                </a:solidFill>
                <a:latin typeface="Arial"/>
                <a:cs typeface="Arial"/>
              </a:rPr>
              <a:t>​</a:t>
            </a:r>
          </a:p>
        </p:txBody>
      </p:sp>
      <p:sp>
        <p:nvSpPr>
          <p:cNvPr id="12" name="Footer Placeholder 11">
            <a:extLst>
              <a:ext uri="{FF2B5EF4-FFF2-40B4-BE49-F238E27FC236}">
                <a16:creationId xmlns:a16="http://schemas.microsoft.com/office/drawing/2014/main" id="{9A7D11AE-6BD0-DCE2-DE3F-174F953032E1}"/>
              </a:ext>
            </a:extLst>
          </p:cNvPr>
          <p:cNvSpPr>
            <a:spLocks noGrp="1"/>
          </p:cNvSpPr>
          <p:nvPr>
            <p:ph type="ftr" sz="quarter" idx="11"/>
          </p:nvPr>
        </p:nvSpPr>
        <p:spPr/>
        <p:txBody>
          <a:bodyPr/>
          <a:lstStyle/>
          <a:p>
            <a:r>
              <a:rPr lang="en-US"/>
              <a:t>CONFIDENTIAL</a:t>
            </a:r>
          </a:p>
        </p:txBody>
      </p:sp>
      <p:sp>
        <p:nvSpPr>
          <p:cNvPr id="14" name="Slide Number Placeholder 13">
            <a:extLst>
              <a:ext uri="{FF2B5EF4-FFF2-40B4-BE49-F238E27FC236}">
                <a16:creationId xmlns:a16="http://schemas.microsoft.com/office/drawing/2014/main" id="{C352C8D0-4FAC-C42A-3A76-A19E83052B58}"/>
              </a:ext>
            </a:extLst>
          </p:cNvPr>
          <p:cNvSpPr>
            <a:spLocks noGrp="1"/>
          </p:cNvSpPr>
          <p:nvPr>
            <p:ph type="sldNum" sz="quarter" idx="12"/>
          </p:nvPr>
        </p:nvSpPr>
        <p:spPr/>
        <p:txBody>
          <a:bodyPr/>
          <a:lstStyle/>
          <a:p>
            <a:fld id="{F1281147-8C12-414E-BAA0-0F24B721C36C}" type="slidenum">
              <a:rPr lang="en-US" smtClean="0"/>
              <a:pPr/>
              <a:t>23</a:t>
            </a:fld>
            <a:endParaRPr lang="en-US"/>
          </a:p>
        </p:txBody>
      </p:sp>
      <p:sp>
        <p:nvSpPr>
          <p:cNvPr id="7" name="TextBox 6">
            <a:extLst>
              <a:ext uri="{FF2B5EF4-FFF2-40B4-BE49-F238E27FC236}">
                <a16:creationId xmlns:a16="http://schemas.microsoft.com/office/drawing/2014/main" id="{B6DF2F96-B718-5092-E655-05031E068A04}"/>
              </a:ext>
            </a:extLst>
          </p:cNvPr>
          <p:cNvSpPr txBox="1"/>
          <p:nvPr/>
        </p:nvSpPr>
        <p:spPr>
          <a:xfrm>
            <a:off x="8713773" y="1581676"/>
            <a:ext cx="2514122"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Grant categories</a:t>
            </a:r>
          </a:p>
        </p:txBody>
      </p:sp>
      <p:sp>
        <p:nvSpPr>
          <p:cNvPr id="9" name="Right Brace 8">
            <a:extLst>
              <a:ext uri="{FF2B5EF4-FFF2-40B4-BE49-F238E27FC236}">
                <a16:creationId xmlns:a16="http://schemas.microsoft.com/office/drawing/2014/main" id="{F8888F94-F488-7C05-8A8B-D36CE4A67183}"/>
              </a:ext>
            </a:extLst>
          </p:cNvPr>
          <p:cNvSpPr/>
          <p:nvPr/>
        </p:nvSpPr>
        <p:spPr>
          <a:xfrm>
            <a:off x="8508989" y="2595935"/>
            <a:ext cx="305367" cy="1343796"/>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a:p>
        </p:txBody>
      </p:sp>
      <p:sp>
        <p:nvSpPr>
          <p:cNvPr id="10" name="TextBox 9">
            <a:extLst>
              <a:ext uri="{FF2B5EF4-FFF2-40B4-BE49-F238E27FC236}">
                <a16:creationId xmlns:a16="http://schemas.microsoft.com/office/drawing/2014/main" id="{C4F0A592-7E00-1CF3-614F-49023A4D863F}"/>
              </a:ext>
            </a:extLst>
          </p:cNvPr>
          <p:cNvSpPr txBox="1"/>
          <p:nvPr/>
        </p:nvSpPr>
        <p:spPr>
          <a:xfrm>
            <a:off x="8847021" y="3113150"/>
            <a:ext cx="2514122"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Application</a:t>
            </a:r>
          </a:p>
        </p:txBody>
      </p:sp>
      <p:sp>
        <p:nvSpPr>
          <p:cNvPr id="13" name="TextBox 12">
            <a:extLst>
              <a:ext uri="{FF2B5EF4-FFF2-40B4-BE49-F238E27FC236}">
                <a16:creationId xmlns:a16="http://schemas.microsoft.com/office/drawing/2014/main" id="{5D67B69E-1EC6-B140-C3FE-3900E019B948}"/>
              </a:ext>
            </a:extLst>
          </p:cNvPr>
          <p:cNvSpPr txBox="1"/>
          <p:nvPr/>
        </p:nvSpPr>
        <p:spPr>
          <a:xfrm>
            <a:off x="8872167" y="4275934"/>
            <a:ext cx="2514122"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Budget</a:t>
            </a:r>
          </a:p>
        </p:txBody>
      </p:sp>
      <p:sp>
        <p:nvSpPr>
          <p:cNvPr id="4" name="Right Brace 3">
            <a:extLst>
              <a:ext uri="{FF2B5EF4-FFF2-40B4-BE49-F238E27FC236}">
                <a16:creationId xmlns:a16="http://schemas.microsoft.com/office/drawing/2014/main" id="{B38571A6-E47A-22E5-A133-DD5CAF7F90E8}"/>
              </a:ext>
            </a:extLst>
          </p:cNvPr>
          <p:cNvSpPr/>
          <p:nvPr/>
        </p:nvSpPr>
        <p:spPr>
          <a:xfrm>
            <a:off x="8446642" y="1319348"/>
            <a:ext cx="267131" cy="832435"/>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a:p>
        </p:txBody>
      </p:sp>
      <p:sp>
        <p:nvSpPr>
          <p:cNvPr id="16" name="Right Brace 15">
            <a:extLst>
              <a:ext uri="{FF2B5EF4-FFF2-40B4-BE49-F238E27FC236}">
                <a16:creationId xmlns:a16="http://schemas.microsoft.com/office/drawing/2014/main" id="{7C4FCC71-CC4F-19BD-6F3B-D08325325C1F}"/>
              </a:ext>
            </a:extLst>
          </p:cNvPr>
          <p:cNvSpPr/>
          <p:nvPr/>
        </p:nvSpPr>
        <p:spPr>
          <a:xfrm>
            <a:off x="8547225" y="4128909"/>
            <a:ext cx="334550" cy="622025"/>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a:p>
        </p:txBody>
      </p:sp>
      <p:pic>
        <p:nvPicPr>
          <p:cNvPr id="6" name="Picture 5">
            <a:extLst>
              <a:ext uri="{FF2B5EF4-FFF2-40B4-BE49-F238E27FC236}">
                <a16:creationId xmlns:a16="http://schemas.microsoft.com/office/drawing/2014/main" id="{2A5F86C7-204C-DCD7-E33C-4E3D8A959CD6}"/>
              </a:ext>
            </a:extLst>
          </p:cNvPr>
          <p:cNvPicPr>
            <a:picLocks noChangeAspect="1"/>
          </p:cNvPicPr>
          <p:nvPr/>
        </p:nvPicPr>
        <p:blipFill>
          <a:blip r:embed="rId3"/>
          <a:stretch>
            <a:fillRect/>
          </a:stretch>
        </p:blipFill>
        <p:spPr>
          <a:xfrm>
            <a:off x="3692401" y="667512"/>
            <a:ext cx="4807197" cy="5550408"/>
          </a:xfrm>
          <a:prstGeom prst="rect">
            <a:avLst/>
          </a:prstGeom>
        </p:spPr>
      </p:pic>
    </p:spTree>
    <p:extLst>
      <p:ext uri="{BB962C8B-B14F-4D97-AF65-F5344CB8AC3E}">
        <p14:creationId xmlns:p14="http://schemas.microsoft.com/office/powerpoint/2010/main" val="21416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3" grpId="0"/>
      <p:bldP spid="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90000">
              <a:schemeClr val="bg2">
                <a:tint val="90000"/>
                <a:satMod val="92000"/>
                <a:lumMod val="120000"/>
              </a:schemeClr>
            </a:gs>
            <a:gs pos="100000">
              <a:srgbClr val="B2B2B2"/>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711490"/>
            <a:ext cx="10719696" cy="35925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2100">
                <a:latin typeface="Arial"/>
                <a:cs typeface="Arial"/>
              </a:rPr>
              <a:t>MOE is interested in knowing how current proposals are built on prior ERFP funded projects.</a:t>
            </a:r>
          </a:p>
          <a:p>
            <a:pPr algn="just">
              <a:lnSpc>
                <a:spcPct val="100000"/>
              </a:lnSpc>
            </a:pPr>
            <a:r>
              <a:rPr lang="en-US" sz="2100">
                <a:latin typeface="Arial"/>
                <a:cs typeface="Arial"/>
              </a:rPr>
              <a:t>For proposals that arise from or are linked to prior ERFP funded projects (including PG /SUG), indicate "Yes" in the Application Form and list the Project Number and Project Title. </a:t>
            </a:r>
          </a:p>
          <a:p>
            <a:pPr algn="just">
              <a:lnSpc>
                <a:spcPct val="100000"/>
              </a:lnSpc>
            </a:pPr>
            <a:endParaRPr lang="en-US" sz="2100">
              <a:latin typeface="Arial"/>
              <a:cs typeface="Arial"/>
            </a:endParaRPr>
          </a:p>
          <a:p>
            <a:pPr algn="just">
              <a:lnSpc>
                <a:spcPct val="100000"/>
              </a:lnSpc>
            </a:pPr>
            <a:endParaRPr lang="en-US" sz="2100">
              <a:latin typeface="Arial"/>
              <a:cs typeface="Arial"/>
            </a:endParaRPr>
          </a:p>
          <a:p>
            <a:pPr algn="just">
              <a:lnSpc>
                <a:spcPct val="100000"/>
              </a:lnSpc>
            </a:pPr>
            <a:endParaRPr lang="en-US" sz="2100">
              <a:latin typeface="Arial"/>
              <a:cs typeface="Arial"/>
            </a:endParaRPr>
          </a:p>
          <a:p>
            <a:pPr algn="just">
              <a:lnSpc>
                <a:spcPct val="100000"/>
              </a:lnSpc>
            </a:pPr>
            <a:endParaRPr lang="en-US" sz="2100">
              <a:latin typeface="Arial"/>
              <a:cs typeface="Arial"/>
            </a:endParaRPr>
          </a:p>
          <a:p>
            <a:pPr algn="just">
              <a:lnSpc>
                <a:spcPct val="100000"/>
              </a:lnSpc>
            </a:pPr>
            <a:endParaRPr lang="en-US" sz="2100">
              <a:cs typeface="Arial"/>
            </a:endParaRPr>
          </a:p>
          <a:p>
            <a:pPr algn="just">
              <a:lnSpc>
                <a:spcPct val="100000"/>
              </a:lnSpc>
            </a:pPr>
            <a:r>
              <a:rPr lang="en-US" sz="2100">
                <a:latin typeface="Arial"/>
                <a:cs typeface="Arial"/>
              </a:rPr>
              <a:t>Although not specified in the application form, please include an Annex or incorporate information in the Case for Support to explain the link (e.g. theoretical foundation, methodology, findings). This helps to justify your study. </a:t>
            </a:r>
          </a:p>
          <a:p>
            <a:pPr algn="just">
              <a:lnSpc>
                <a:spcPct val="100000"/>
              </a:lnSpc>
            </a:pPr>
            <a:endParaRPr lang="en-US" sz="2100">
              <a:latin typeface="Arial"/>
              <a:cs typeface="Arial"/>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461665"/>
          </a:xfrm>
          <a:prstGeom prst="rect">
            <a:avLst/>
          </a:prstGeom>
          <a:solidFill>
            <a:srgbClr val="002060"/>
          </a:solidFill>
        </p:spPr>
        <p:txBody>
          <a:bodyPr wrap="square" lIns="91440" tIns="45720" rIns="91440" bIns="45720" rtlCol="0" anchor="t">
            <a:spAutoFit/>
          </a:bodyPr>
          <a:lstStyle/>
          <a:p>
            <a:pPr algn="ctr" defTabSz="893255"/>
            <a:r>
              <a:rPr lang="en-US" sz="2400">
                <a:solidFill>
                  <a:schemeClr val="bg1"/>
                </a:solidFill>
                <a:latin typeface="Arial"/>
                <a:cs typeface="Arial"/>
              </a:rPr>
              <a:t>Proposal that arise from or linked to prior ERFP funded projects (including PG/SUG)</a:t>
            </a:r>
            <a:endParaRPr lang="en-US" sz="1600">
              <a:solidFill>
                <a:schemeClr val="bg1"/>
              </a:solidFill>
            </a:endParaRPr>
          </a:p>
        </p:txBody>
      </p:sp>
      <p:sp>
        <p:nvSpPr>
          <p:cNvPr id="6" name="Footer Placeholder 5">
            <a:extLst>
              <a:ext uri="{FF2B5EF4-FFF2-40B4-BE49-F238E27FC236}">
                <a16:creationId xmlns:a16="http://schemas.microsoft.com/office/drawing/2014/main" id="{A1091C7C-4584-A46A-FE54-A3C2AB5E0B5D}"/>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0EB511EB-D62C-CC0C-840B-4F1534BB5755}"/>
              </a:ext>
            </a:extLst>
          </p:cNvPr>
          <p:cNvSpPr>
            <a:spLocks noGrp="1"/>
          </p:cNvSpPr>
          <p:nvPr>
            <p:ph type="sldNum" sz="quarter" idx="12"/>
          </p:nvPr>
        </p:nvSpPr>
        <p:spPr/>
        <p:txBody>
          <a:bodyPr/>
          <a:lstStyle/>
          <a:p>
            <a:fld id="{F1281147-8C12-414E-BAA0-0F24B721C36C}" type="slidenum">
              <a:rPr lang="en-US" smtClean="0"/>
              <a:pPr/>
              <a:t>24</a:t>
            </a:fld>
            <a:endParaRPr lang="en-US"/>
          </a:p>
        </p:txBody>
      </p:sp>
      <p:pic>
        <p:nvPicPr>
          <p:cNvPr id="4" name="Picture 3">
            <a:extLst>
              <a:ext uri="{FF2B5EF4-FFF2-40B4-BE49-F238E27FC236}">
                <a16:creationId xmlns:a16="http://schemas.microsoft.com/office/drawing/2014/main" id="{47C02E71-92D7-4418-BCDE-DA048FE8761D}"/>
              </a:ext>
            </a:extLst>
          </p:cNvPr>
          <p:cNvPicPr>
            <a:picLocks noChangeAspect="1"/>
          </p:cNvPicPr>
          <p:nvPr/>
        </p:nvPicPr>
        <p:blipFill>
          <a:blip r:embed="rId2"/>
          <a:stretch>
            <a:fillRect/>
          </a:stretch>
        </p:blipFill>
        <p:spPr>
          <a:xfrm>
            <a:off x="1053473" y="2620224"/>
            <a:ext cx="4311872" cy="20384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970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63200" y="719584"/>
            <a:ext cx="10784889" cy="5791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15"/>
              </a:lnSpc>
              <a:spcBef>
                <a:spcPts val="0"/>
              </a:spcBef>
              <a:buNone/>
            </a:pPr>
            <a:r>
              <a:rPr lang="en-US" sz="2149">
                <a:latin typeface="Arial" panose="020B0604020202020204" pitchFamily="34" charset="0"/>
                <a:cs typeface="Arial" panose="020B0604020202020204" pitchFamily="34" charset="0"/>
              </a:rPr>
              <a:t>Your Case for Support should cover the following items: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Case for Support - Recommendations and Contingencies</a:t>
            </a:r>
            <a:endParaRPr lang="en-US" sz="2735">
              <a:solidFill>
                <a:prstClr val="white"/>
              </a:solidFill>
              <a:latin typeface="Arial"/>
              <a:cs typeface="Arial"/>
            </a:endParaRPr>
          </a:p>
        </p:txBody>
      </p:sp>
      <p:graphicFrame>
        <p:nvGraphicFramePr>
          <p:cNvPr id="6" name="Table 5">
            <a:extLst>
              <a:ext uri="{FF2B5EF4-FFF2-40B4-BE49-F238E27FC236}">
                <a16:creationId xmlns:a16="http://schemas.microsoft.com/office/drawing/2014/main" id="{0B65F0A7-2B5D-4A72-A69E-63D5750C03AA}"/>
              </a:ext>
            </a:extLst>
          </p:cNvPr>
          <p:cNvGraphicFramePr>
            <a:graphicFrameLocks noGrp="1"/>
          </p:cNvGraphicFramePr>
          <p:nvPr>
            <p:extLst>
              <p:ext uri="{D42A27DB-BD31-4B8C-83A1-F6EECF244321}">
                <p14:modId xmlns:p14="http://schemas.microsoft.com/office/powerpoint/2010/main" val="3182698383"/>
              </p:ext>
            </p:extLst>
          </p:nvPr>
        </p:nvGraphicFramePr>
        <p:xfrm>
          <a:off x="713664" y="1211002"/>
          <a:ext cx="10483962" cy="4067321"/>
        </p:xfrm>
        <a:graphic>
          <a:graphicData uri="http://schemas.openxmlformats.org/drawingml/2006/table">
            <a:tbl>
              <a:tblPr firstRow="1" bandRow="1">
                <a:tableStyleId>{5C22544A-7EE6-4342-B048-85BDC9FD1C3A}</a:tableStyleId>
              </a:tblPr>
              <a:tblGrid>
                <a:gridCol w="5241981">
                  <a:extLst>
                    <a:ext uri="{9D8B030D-6E8A-4147-A177-3AD203B41FA5}">
                      <a16:colId xmlns:a16="http://schemas.microsoft.com/office/drawing/2014/main" val="206268048"/>
                    </a:ext>
                  </a:extLst>
                </a:gridCol>
                <a:gridCol w="5241981">
                  <a:extLst>
                    <a:ext uri="{9D8B030D-6E8A-4147-A177-3AD203B41FA5}">
                      <a16:colId xmlns:a16="http://schemas.microsoft.com/office/drawing/2014/main" val="4148866002"/>
                    </a:ext>
                  </a:extLst>
                </a:gridCol>
              </a:tblGrid>
              <a:tr h="475963">
                <a:tc>
                  <a:txBody>
                    <a:bodyPr/>
                    <a:lstStyle/>
                    <a:p>
                      <a:r>
                        <a:rPr lang="en-US" sz="2000">
                          <a:latin typeface="Arial" panose="020B0604020202020204" pitchFamily="34" charset="0"/>
                          <a:cs typeface="Arial" panose="020B0604020202020204" pitchFamily="34" charset="0"/>
                        </a:rPr>
                        <a:t>Research</a:t>
                      </a:r>
                      <a:r>
                        <a:rPr lang="en-US" sz="2000" baseline="0">
                          <a:latin typeface="Arial" panose="020B0604020202020204" pitchFamily="34" charset="0"/>
                          <a:cs typeface="Arial" panose="020B0604020202020204" pitchFamily="34" charset="0"/>
                        </a:rPr>
                        <a:t> Project</a:t>
                      </a:r>
                      <a:endParaRPr lang="en-SG" sz="2000">
                        <a:latin typeface="Arial" panose="020B0604020202020204" pitchFamily="34" charset="0"/>
                        <a:cs typeface="Arial" panose="020B0604020202020204" pitchFamily="34" charset="0"/>
                      </a:endParaRPr>
                    </a:p>
                  </a:txBody>
                  <a:tcPr marL="89331" marR="89331" marT="44665" marB="44665">
                    <a:solidFill>
                      <a:srgbClr val="002060"/>
                    </a:solidFill>
                  </a:tcPr>
                </a:tc>
                <a:tc>
                  <a:txBody>
                    <a:bodyPr/>
                    <a:lstStyle/>
                    <a:p>
                      <a:r>
                        <a:rPr lang="en-US" sz="2000">
                          <a:latin typeface="Arial" panose="020B0604020202020204" pitchFamily="34" charset="0"/>
                          <a:cs typeface="Arial" panose="020B0604020202020204" pitchFamily="34" charset="0"/>
                        </a:rPr>
                        <a:t>Development Project</a:t>
                      </a:r>
                      <a:endParaRPr lang="en-SG" sz="2000">
                        <a:latin typeface="Arial" panose="020B0604020202020204" pitchFamily="34" charset="0"/>
                        <a:cs typeface="Arial" panose="020B0604020202020204" pitchFamily="34" charset="0"/>
                      </a:endParaRPr>
                    </a:p>
                  </a:txBody>
                  <a:tcPr marL="89331" marR="89331" marT="44665" marB="44665">
                    <a:solidFill>
                      <a:srgbClr val="002060"/>
                    </a:solidFill>
                  </a:tcPr>
                </a:tc>
                <a:extLst>
                  <a:ext uri="{0D108BD9-81ED-4DB2-BD59-A6C34878D82A}">
                    <a16:rowId xmlns:a16="http://schemas.microsoft.com/office/drawing/2014/main" val="843429603"/>
                  </a:ext>
                </a:extLst>
              </a:tr>
              <a:tr h="3591358">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Objectives of the Research Project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Relevance to MOE and IHL Goals and Directions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Literature Review</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Purpose of Proposed Study</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Competitive / Comparative Advantage </a:t>
                      </a:r>
                      <a:endParaRPr lang="en-SG" sz="2000" b="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a:latin typeface="Arial" panose="020B0604020202020204" pitchFamily="34" charset="0"/>
                          <a:cs typeface="Arial" panose="020B0604020202020204" pitchFamily="34" charset="0"/>
                        </a:rPr>
                        <a:t>Description of Principal Investigator’s and Team Members’ Effort Level in Project</a:t>
                      </a:r>
                    </a:p>
                  </a:txBody>
                  <a:tcPr marL="89331" marR="89331" marT="44665" marB="44665">
                    <a:solidFill>
                      <a:schemeClr val="accent1">
                        <a:lumMod val="20000"/>
                        <a:lumOff val="80000"/>
                      </a:schemeClr>
                    </a:solidFill>
                  </a:tcPr>
                </a:tc>
                <a:tc>
                  <a:txBody>
                    <a:bodyPr/>
                    <a:lstStyle/>
                    <a:p>
                      <a:pPr marL="342900" indent="-342900">
                        <a:buFont typeface="+mj-lt"/>
                        <a:buAutoNum type="alphaLcParenR"/>
                      </a:pPr>
                      <a:r>
                        <a:rPr lang="en-US" sz="2000" b="0" kern="1200">
                          <a:solidFill>
                            <a:schemeClr val="dk1"/>
                          </a:solidFill>
                          <a:effectLst/>
                          <a:latin typeface="Arial" panose="020B0604020202020204" pitchFamily="34" charset="0"/>
                          <a:ea typeface="+mn-ea"/>
                          <a:cs typeface="Arial" panose="020B0604020202020204" pitchFamily="34" charset="0"/>
                        </a:rPr>
                        <a:t>Purpose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kern="1200">
                          <a:solidFill>
                            <a:schemeClr val="dk1"/>
                          </a:solidFill>
                          <a:effectLst/>
                          <a:latin typeface="Arial" panose="020B0604020202020204" pitchFamily="34" charset="0"/>
                          <a:ea typeface="+mn-ea"/>
                          <a:cs typeface="Arial" panose="020B0604020202020204" pitchFamily="34" charset="0"/>
                        </a:rPr>
                        <a:t>Relevance to </a:t>
                      </a:r>
                      <a:r>
                        <a:rPr lang="en-US" sz="2000" b="0">
                          <a:latin typeface="Arial" panose="020B0604020202020204" pitchFamily="34" charset="0"/>
                          <a:cs typeface="Arial" panose="020B0604020202020204" pitchFamily="34" charset="0"/>
                        </a:rPr>
                        <a:t>MOE and IHL </a:t>
                      </a:r>
                      <a:r>
                        <a:rPr lang="en-US" sz="2000" b="0" kern="1200">
                          <a:solidFill>
                            <a:schemeClr val="dk1"/>
                          </a:solidFill>
                          <a:effectLst/>
                          <a:latin typeface="Arial" panose="020B0604020202020204" pitchFamily="34" charset="0"/>
                          <a:ea typeface="+mn-ea"/>
                          <a:cs typeface="Arial" panose="020B0604020202020204" pitchFamily="34" charset="0"/>
                        </a:rPr>
                        <a:t>Goals and Directions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kern="1200">
                          <a:solidFill>
                            <a:schemeClr val="dk1"/>
                          </a:solidFill>
                          <a:effectLst/>
                          <a:latin typeface="Arial" panose="020B0604020202020204" pitchFamily="34" charset="0"/>
                          <a:ea typeface="+mn-ea"/>
                          <a:cs typeface="Arial" panose="020B0604020202020204" pitchFamily="34" charset="0"/>
                        </a:rPr>
                        <a:t>Review of Current Development Landscape</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kern="1200">
                          <a:solidFill>
                            <a:schemeClr val="dk1"/>
                          </a:solidFill>
                          <a:effectLst/>
                          <a:latin typeface="Arial" panose="020B0604020202020204" pitchFamily="34" charset="0"/>
                          <a:ea typeface="+mn-ea"/>
                          <a:cs typeface="Arial" panose="020B0604020202020204" pitchFamily="34" charset="0"/>
                        </a:rPr>
                        <a:t>Project Life Cycle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kern="1200">
                          <a:solidFill>
                            <a:schemeClr val="dk1"/>
                          </a:solidFill>
                          <a:effectLst/>
                          <a:latin typeface="Arial" panose="020B0604020202020204" pitchFamily="34" charset="0"/>
                          <a:ea typeface="+mn-ea"/>
                          <a:cs typeface="Arial" panose="020B0604020202020204" pitchFamily="34" charset="0"/>
                        </a:rPr>
                        <a:t>Evaluation Phase of the Development</a:t>
                      </a:r>
                    </a:p>
                    <a:p>
                      <a:pPr marL="342900" indent="-342900">
                        <a:buFont typeface="+mj-lt"/>
                        <a:buAutoNum type="alphaLcParenR"/>
                      </a:pPr>
                      <a:r>
                        <a:rPr lang="en-US" sz="2000" b="0" kern="1200">
                          <a:solidFill>
                            <a:schemeClr val="dk1"/>
                          </a:solidFill>
                          <a:effectLst/>
                          <a:latin typeface="Arial" panose="020B0604020202020204" pitchFamily="34" charset="0"/>
                          <a:ea typeface="+mn-ea"/>
                          <a:cs typeface="Arial" panose="020B0604020202020204" pitchFamily="34" charset="0"/>
                        </a:rPr>
                        <a:t>Competitive / Comparative Advantage </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2000" b="0" kern="1200">
                          <a:solidFill>
                            <a:schemeClr val="dk1"/>
                          </a:solidFill>
                          <a:effectLst/>
                          <a:latin typeface="Arial" panose="020B0604020202020204" pitchFamily="34" charset="0"/>
                          <a:ea typeface="+mn-ea"/>
                          <a:cs typeface="Arial" panose="020B0604020202020204" pitchFamily="34" charset="0"/>
                        </a:rPr>
                        <a:t>Description of Principal Investigator’s and Team Members’ Effort Level in Project</a:t>
                      </a:r>
                      <a:endParaRPr lang="en-SG" sz="2000" b="0">
                        <a:latin typeface="Arial" panose="020B0604020202020204" pitchFamily="34" charset="0"/>
                        <a:cs typeface="Arial" panose="020B0604020202020204" pitchFamily="34" charset="0"/>
                      </a:endParaRPr>
                    </a:p>
                  </a:txBody>
                  <a:tcPr marL="89331" marR="89331" marT="44665" marB="44665">
                    <a:solidFill>
                      <a:schemeClr val="accent1">
                        <a:lumMod val="20000"/>
                        <a:lumOff val="80000"/>
                      </a:schemeClr>
                    </a:solidFill>
                  </a:tcPr>
                </a:tc>
                <a:extLst>
                  <a:ext uri="{0D108BD9-81ED-4DB2-BD59-A6C34878D82A}">
                    <a16:rowId xmlns:a16="http://schemas.microsoft.com/office/drawing/2014/main" val="3896563568"/>
                  </a:ext>
                </a:extLst>
              </a:tr>
            </a:tbl>
          </a:graphicData>
        </a:graphic>
      </p:graphicFrame>
      <p:sp>
        <p:nvSpPr>
          <p:cNvPr id="7" name="Footer Placeholder 6">
            <a:extLst>
              <a:ext uri="{FF2B5EF4-FFF2-40B4-BE49-F238E27FC236}">
                <a16:creationId xmlns:a16="http://schemas.microsoft.com/office/drawing/2014/main" id="{5B25CE50-FA63-1917-3CAD-CD04D33A1A47}"/>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05FF0A51-C628-4119-E96C-8BA7F9576450}"/>
              </a:ext>
            </a:extLst>
          </p:cNvPr>
          <p:cNvSpPr>
            <a:spLocks noGrp="1"/>
          </p:cNvSpPr>
          <p:nvPr>
            <p:ph type="sldNum" sz="quarter" idx="12"/>
          </p:nvPr>
        </p:nvSpPr>
        <p:spPr/>
        <p:txBody>
          <a:bodyPr/>
          <a:lstStyle/>
          <a:p>
            <a:fld id="{F1281147-8C12-414E-BAA0-0F24B721C36C}" type="slidenum">
              <a:rPr lang="en-US" smtClean="0"/>
              <a:pPr/>
              <a:t>25</a:t>
            </a:fld>
            <a:endParaRPr lang="en-US"/>
          </a:p>
        </p:txBody>
      </p:sp>
    </p:spTree>
    <p:extLst>
      <p:ext uri="{BB962C8B-B14F-4D97-AF65-F5344CB8AC3E}">
        <p14:creationId xmlns:p14="http://schemas.microsoft.com/office/powerpoint/2010/main" val="15985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92166" y="576343"/>
            <a:ext cx="10784889" cy="6285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15"/>
              </a:lnSpc>
              <a:spcBef>
                <a:spcPts val="0"/>
              </a:spcBef>
              <a:buNone/>
            </a:pPr>
            <a:r>
              <a:rPr lang="en-US" sz="1954">
                <a:latin typeface="Arial" panose="020B0604020202020204" pitchFamily="34" charset="0"/>
                <a:cs typeface="Arial" panose="020B0604020202020204" pitchFamily="34" charset="0"/>
              </a:rPr>
              <a:t>This should broadly cover the following items: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Case for Support - Development Projects</a:t>
            </a:r>
            <a:endParaRPr lang="en-US" sz="2735">
              <a:solidFill>
                <a:prstClr val="white"/>
              </a:solidFill>
              <a:latin typeface="Arial"/>
              <a:cs typeface="Arial"/>
            </a:endParaRPr>
          </a:p>
        </p:txBody>
      </p:sp>
      <p:pic>
        <p:nvPicPr>
          <p:cNvPr id="6" name="Picture 5">
            <a:extLst>
              <a:ext uri="{FF2B5EF4-FFF2-40B4-BE49-F238E27FC236}">
                <a16:creationId xmlns:a16="http://schemas.microsoft.com/office/drawing/2014/main" id="{C76FAFAC-C762-416D-AEE5-CDC6842CFF1C}"/>
              </a:ext>
            </a:extLst>
          </p:cNvPr>
          <p:cNvPicPr/>
          <p:nvPr/>
        </p:nvPicPr>
        <p:blipFill rotWithShape="1">
          <a:blip r:embed="rId2">
            <a:extLst>
              <a:ext uri="{28A0092B-C50C-407E-A947-70E740481C1C}">
                <a14:useLocalDpi xmlns:a14="http://schemas.microsoft.com/office/drawing/2010/main" val="0"/>
              </a:ext>
            </a:extLst>
          </a:blip>
          <a:srcRect l="11765" t="26945" r="60697" b="12673"/>
          <a:stretch/>
        </p:blipFill>
        <p:spPr bwMode="auto">
          <a:xfrm>
            <a:off x="1168431" y="922759"/>
            <a:ext cx="9675594" cy="5444896"/>
          </a:xfrm>
          <a:prstGeom prst="rect">
            <a:avLst/>
          </a:prstGeom>
          <a:ln>
            <a:noFill/>
          </a:ln>
          <a:extLst>
            <a:ext uri="{53640926-AAD7-44D8-BBD7-CCE9431645EC}">
              <a14:shadowObscured xmlns:a14="http://schemas.microsoft.com/office/drawing/2010/main"/>
            </a:ext>
          </a:extLst>
        </p:spPr>
      </p:pic>
      <p:sp>
        <p:nvSpPr>
          <p:cNvPr id="7" name="Footer Placeholder 6">
            <a:extLst>
              <a:ext uri="{FF2B5EF4-FFF2-40B4-BE49-F238E27FC236}">
                <a16:creationId xmlns:a16="http://schemas.microsoft.com/office/drawing/2014/main" id="{E5F6B20F-D148-2AA9-DD0E-2F15D88C931A}"/>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EBB73E3E-E89F-24B1-EAB6-4094F3D307E5}"/>
              </a:ext>
            </a:extLst>
          </p:cNvPr>
          <p:cNvSpPr>
            <a:spLocks noGrp="1"/>
          </p:cNvSpPr>
          <p:nvPr>
            <p:ph type="sldNum" sz="quarter" idx="12"/>
          </p:nvPr>
        </p:nvSpPr>
        <p:spPr/>
        <p:txBody>
          <a:bodyPr/>
          <a:lstStyle/>
          <a:p>
            <a:fld id="{F1281147-8C12-414E-BAA0-0F24B721C36C}" type="slidenum">
              <a:rPr lang="en-US" smtClean="0"/>
              <a:pPr/>
              <a:t>26</a:t>
            </a:fld>
            <a:endParaRPr lang="en-US"/>
          </a:p>
        </p:txBody>
      </p:sp>
    </p:spTree>
    <p:extLst>
      <p:ext uri="{BB962C8B-B14F-4D97-AF65-F5344CB8AC3E}">
        <p14:creationId xmlns:p14="http://schemas.microsoft.com/office/powerpoint/2010/main" val="311104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711490"/>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2100">
                <a:latin typeface="Arial"/>
                <a:cs typeface="Arial"/>
              </a:rPr>
              <a:t>Although not specified in the application form, please also include brief comments on ethical considerations and contingency plans (especially for larger projects).</a:t>
            </a:r>
          </a:p>
          <a:p>
            <a:pPr algn="just">
              <a:lnSpc>
                <a:spcPct val="100000"/>
              </a:lnSpc>
            </a:pPr>
            <a:r>
              <a:rPr lang="en-US" sz="2100">
                <a:latin typeface="Arial"/>
                <a:cs typeface="Arial"/>
              </a:rPr>
              <a:t>If you have engaged Research Staff who are not part of the project team to assist in the drafting of this Case for Support, please do acknowledge their effort.</a:t>
            </a:r>
          </a:p>
          <a:p>
            <a:pPr algn="just">
              <a:lnSpc>
                <a:spcPct val="100000"/>
              </a:lnSpc>
            </a:pPr>
            <a:r>
              <a:rPr lang="en-US" sz="2100">
                <a:latin typeface="Arial"/>
                <a:cs typeface="Arial"/>
              </a:rPr>
              <a:t>Responsibilities of all team members must be stated including Co-PIs, Collaborators and RAs.</a:t>
            </a:r>
          </a:p>
          <a:p>
            <a:pPr algn="just">
              <a:lnSpc>
                <a:spcPct val="100000"/>
              </a:lnSpc>
            </a:pPr>
            <a:r>
              <a:rPr lang="en-US" sz="2100">
                <a:latin typeface="Arial"/>
                <a:cs typeface="Arial"/>
              </a:rPr>
              <a:t>Teams should consider if members who contribute a very small number of hours add sufficient value to the team.</a:t>
            </a:r>
            <a:endParaRPr lang="en-US"/>
          </a:p>
          <a:p>
            <a:pPr algn="just">
              <a:lnSpc>
                <a:spcPct val="100000"/>
              </a:lnSpc>
            </a:pPr>
            <a:r>
              <a:rPr lang="en-US" sz="2100">
                <a:latin typeface="Arial"/>
                <a:cs typeface="Arial"/>
              </a:rPr>
              <a:t>For projects which are exploratory or where results are dependent on previous stages, the Case for Support should include comments on the budget for the respective stages and tasks.</a:t>
            </a:r>
          </a:p>
          <a:p>
            <a:pPr algn="just">
              <a:lnSpc>
                <a:spcPct val="100000"/>
              </a:lnSpc>
            </a:pPr>
            <a:r>
              <a:rPr lang="en-US" sz="2100">
                <a:latin typeface="Arial"/>
                <a:cs typeface="Arial"/>
              </a:rPr>
              <a:t>Programmatic Proposals should include a description of how the sub-projects are linked or in what ways they work together for greater synergy.</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Case for Support - Tips</a:t>
            </a:r>
            <a:r>
              <a:rPr lang="en-US" sz="2735">
                <a:solidFill>
                  <a:prstClr val="white"/>
                </a:solidFill>
                <a:latin typeface="Arial"/>
                <a:cs typeface="Arial"/>
              </a:rPr>
              <a:t>​</a:t>
            </a:r>
          </a:p>
        </p:txBody>
      </p:sp>
      <p:sp>
        <p:nvSpPr>
          <p:cNvPr id="6" name="Footer Placeholder 5">
            <a:extLst>
              <a:ext uri="{FF2B5EF4-FFF2-40B4-BE49-F238E27FC236}">
                <a16:creationId xmlns:a16="http://schemas.microsoft.com/office/drawing/2014/main" id="{A1091C7C-4584-A46A-FE54-A3C2AB5E0B5D}"/>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0EB511EB-D62C-CC0C-840B-4F1534BB5755}"/>
              </a:ext>
            </a:extLst>
          </p:cNvPr>
          <p:cNvSpPr>
            <a:spLocks noGrp="1"/>
          </p:cNvSpPr>
          <p:nvPr>
            <p:ph type="sldNum" sz="quarter" idx="12"/>
          </p:nvPr>
        </p:nvSpPr>
        <p:spPr/>
        <p:txBody>
          <a:bodyPr/>
          <a:lstStyle/>
          <a:p>
            <a:fld id="{F1281147-8C12-414E-BAA0-0F24B721C36C}" type="slidenum">
              <a:rPr lang="en-US" smtClean="0"/>
              <a:pPr/>
              <a:t>27</a:t>
            </a:fld>
            <a:endParaRPr lang="en-US"/>
          </a:p>
        </p:txBody>
      </p:sp>
    </p:spTree>
    <p:extLst>
      <p:ext uri="{BB962C8B-B14F-4D97-AF65-F5344CB8AC3E}">
        <p14:creationId xmlns:p14="http://schemas.microsoft.com/office/powerpoint/2010/main" val="250908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endParaRPr lang="en-US" sz="2149">
              <a:latin typeface="Arial" panose="020B0604020202020204" pitchFamily="34" charset="0"/>
              <a:cs typeface="Arial" panose="020B0604020202020204" pitchFamily="34" charset="0"/>
            </a:endParaRPr>
          </a:p>
          <a:p>
            <a:pPr algn="just">
              <a:lnSpc>
                <a:spcPct val="100000"/>
              </a:lnSpc>
            </a:pPr>
            <a:r>
              <a:rPr lang="en-US" sz="2100">
                <a:latin typeface="Arial"/>
                <a:cs typeface="Arial"/>
              </a:rPr>
              <a:t>A focused and succinct literature review allows PIs to elaborate and justify their methodology.</a:t>
            </a:r>
          </a:p>
          <a:p>
            <a:pPr algn="just">
              <a:lnSpc>
                <a:spcPct val="100000"/>
              </a:lnSpc>
            </a:pPr>
            <a:r>
              <a:rPr lang="en-US" sz="2100">
                <a:latin typeface="Arial"/>
                <a:cs typeface="Arial"/>
              </a:rPr>
              <a:t>Elaborate on the methodology to show how the study will address research </a:t>
            </a:r>
            <a:r>
              <a:rPr lang="en-US" sz="2100" err="1">
                <a:latin typeface="Arial"/>
                <a:cs typeface="Arial"/>
              </a:rPr>
              <a:t>rigour</a:t>
            </a:r>
            <a:r>
              <a:rPr lang="en-US" sz="2100">
                <a:latin typeface="Arial"/>
                <a:cs typeface="Arial"/>
              </a:rPr>
              <a:t> and address the research questions.</a:t>
            </a:r>
          </a:p>
          <a:p>
            <a:pPr lvl="1" algn="just">
              <a:lnSpc>
                <a:spcPct val="100000"/>
              </a:lnSpc>
            </a:pPr>
            <a:r>
              <a:rPr lang="en-US" sz="2100">
                <a:latin typeface="Arial"/>
                <a:cs typeface="Arial"/>
              </a:rPr>
              <a:t>See the 'self-checklist for methodology', included with the grant call documents on the website.</a:t>
            </a:r>
          </a:p>
          <a:p>
            <a:pPr algn="just">
              <a:lnSpc>
                <a:spcPct val="100000"/>
              </a:lnSpc>
            </a:pPr>
            <a:r>
              <a:rPr lang="en-US" sz="2100">
                <a:latin typeface="Arial"/>
                <a:cs typeface="Arial"/>
              </a:rPr>
              <a:t>Relevance</a:t>
            </a:r>
          </a:p>
          <a:p>
            <a:pPr lvl="1" algn="just">
              <a:lnSpc>
                <a:spcPct val="100000"/>
              </a:lnSpc>
            </a:pPr>
            <a:r>
              <a:rPr lang="en-US" sz="2100">
                <a:latin typeface="Arial"/>
                <a:cs typeface="Arial"/>
              </a:rPr>
              <a:t>From the administrative guidelines “The primary aim of ERFP is to improve classroom practice, enhance student outcomes, build organizational and teacher capacities in Singapore schools, and inform MOE policies. Thus, proposals for ERFP funding must demonstrate relevance to MOE mission and goals and </a:t>
            </a:r>
            <a:r>
              <a:rPr lang="en-US" sz="2100" u="sng">
                <a:latin typeface="Arial"/>
                <a:cs typeface="Arial"/>
              </a:rPr>
              <a:t>potential benefits to Singapore’s educational institutions</a:t>
            </a:r>
            <a:r>
              <a:rPr lang="en-US" sz="2100">
                <a:latin typeface="Arial"/>
                <a:cs typeface="Arial"/>
              </a:rPr>
              <a:t>” (page 1).</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1"/>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Case for Support – General Comments</a:t>
            </a:r>
            <a:r>
              <a:rPr lang="en-US" sz="2735">
                <a:solidFill>
                  <a:prstClr val="white"/>
                </a:solidFill>
                <a:latin typeface="Arial"/>
                <a:cs typeface="Arial"/>
              </a:rPr>
              <a:t>​</a:t>
            </a:r>
          </a:p>
        </p:txBody>
      </p:sp>
      <p:sp>
        <p:nvSpPr>
          <p:cNvPr id="6" name="Footer Placeholder 5">
            <a:extLst>
              <a:ext uri="{FF2B5EF4-FFF2-40B4-BE49-F238E27FC236}">
                <a16:creationId xmlns:a16="http://schemas.microsoft.com/office/drawing/2014/main" id="{95819C29-6C55-62AF-C7BE-D798750D98DA}"/>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74CF3F84-AF80-0202-E340-3619E1BEDFEA}"/>
              </a:ext>
            </a:extLst>
          </p:cNvPr>
          <p:cNvSpPr>
            <a:spLocks noGrp="1"/>
          </p:cNvSpPr>
          <p:nvPr>
            <p:ph type="sldNum" sz="quarter" idx="12"/>
          </p:nvPr>
        </p:nvSpPr>
        <p:spPr/>
        <p:txBody>
          <a:bodyPr/>
          <a:lstStyle/>
          <a:p>
            <a:fld id="{F1281147-8C12-414E-BAA0-0F24B721C36C}" type="slidenum">
              <a:rPr lang="en-US" smtClean="0"/>
              <a:pPr/>
              <a:t>28</a:t>
            </a:fld>
            <a:endParaRPr lang="en-US"/>
          </a:p>
        </p:txBody>
      </p:sp>
    </p:spTree>
    <p:extLst>
      <p:ext uri="{BB962C8B-B14F-4D97-AF65-F5344CB8AC3E}">
        <p14:creationId xmlns:p14="http://schemas.microsoft.com/office/powerpoint/2010/main" val="408594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9FB458D-4011-432B-9F99-B6931226680D}"/>
              </a:ext>
            </a:extLst>
          </p:cNvPr>
          <p:cNvSpPr txBox="1">
            <a:spLocks/>
          </p:cNvSpPr>
          <p:nvPr/>
        </p:nvSpPr>
        <p:spPr>
          <a:xfrm>
            <a:off x="7484394" y="293583"/>
            <a:ext cx="3752173" cy="472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149" u="sng">
                <a:latin typeface="Arial" panose="020B0604020202020204" pitchFamily="34" charset="0"/>
                <a:cs typeface="Arial" panose="020B0604020202020204" pitchFamily="34" charset="0"/>
              </a:rPr>
              <a:t>Grant Application Form</a:t>
            </a:r>
            <a:endParaRPr lang="en-US" sz="1758" u="sng">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9CDA9A87-BB50-4C2E-82F1-F1CFD72278EB}"/>
              </a:ext>
            </a:extLst>
          </p:cNvPr>
          <p:cNvSpPr txBox="1">
            <a:spLocks/>
          </p:cNvSpPr>
          <p:nvPr/>
        </p:nvSpPr>
        <p:spPr>
          <a:xfrm>
            <a:off x="629232" y="272108"/>
            <a:ext cx="3752173" cy="472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758">
                <a:latin typeface="Arial" panose="020B0604020202020204" pitchFamily="34" charset="0"/>
                <a:cs typeface="Arial" panose="020B0604020202020204" pitchFamily="34" charset="0"/>
              </a:rPr>
              <a:t>Research</a:t>
            </a:r>
          </a:p>
        </p:txBody>
      </p:sp>
      <p:sp>
        <p:nvSpPr>
          <p:cNvPr id="9" name="Subtitle 2">
            <a:extLst>
              <a:ext uri="{FF2B5EF4-FFF2-40B4-BE49-F238E27FC236}">
                <a16:creationId xmlns:a16="http://schemas.microsoft.com/office/drawing/2014/main" id="{B3F4DF55-AF6F-44A0-9E7C-7458EDB22D86}"/>
              </a:ext>
            </a:extLst>
          </p:cNvPr>
          <p:cNvSpPr txBox="1">
            <a:spLocks/>
          </p:cNvSpPr>
          <p:nvPr/>
        </p:nvSpPr>
        <p:spPr>
          <a:xfrm>
            <a:off x="8330623" y="1664659"/>
            <a:ext cx="2712214" cy="472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758">
                <a:latin typeface="Arial" panose="020B0604020202020204" pitchFamily="34" charset="0"/>
                <a:cs typeface="Arial" panose="020B0604020202020204" pitchFamily="34" charset="0"/>
              </a:rPr>
              <a:t>Development</a:t>
            </a:r>
          </a:p>
        </p:txBody>
      </p:sp>
      <p:sp>
        <p:nvSpPr>
          <p:cNvPr id="5" name="Footer Placeholder 4">
            <a:extLst>
              <a:ext uri="{FF2B5EF4-FFF2-40B4-BE49-F238E27FC236}">
                <a16:creationId xmlns:a16="http://schemas.microsoft.com/office/drawing/2014/main" id="{93C38714-3D66-DF40-103A-126DF2DC8077}"/>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3C0489C2-1F1E-7BC3-16A3-A4E51A678DF4}"/>
              </a:ext>
            </a:extLst>
          </p:cNvPr>
          <p:cNvSpPr>
            <a:spLocks noGrp="1"/>
          </p:cNvSpPr>
          <p:nvPr>
            <p:ph type="sldNum" sz="quarter" idx="12"/>
          </p:nvPr>
        </p:nvSpPr>
        <p:spPr/>
        <p:txBody>
          <a:bodyPr/>
          <a:lstStyle/>
          <a:p>
            <a:fld id="{F1281147-8C12-414E-BAA0-0F24B721C36C}" type="slidenum">
              <a:rPr lang="en-US" smtClean="0"/>
              <a:pPr/>
              <a:t>29</a:t>
            </a:fld>
            <a:endParaRPr lang="en-US"/>
          </a:p>
        </p:txBody>
      </p:sp>
      <p:pic>
        <p:nvPicPr>
          <p:cNvPr id="3" name="Picture 2">
            <a:extLst>
              <a:ext uri="{FF2B5EF4-FFF2-40B4-BE49-F238E27FC236}">
                <a16:creationId xmlns:a16="http://schemas.microsoft.com/office/drawing/2014/main" id="{26C6E6D3-9AD6-27C3-FAED-C52A79565BE9}"/>
              </a:ext>
            </a:extLst>
          </p:cNvPr>
          <p:cNvPicPr>
            <a:picLocks noChangeAspect="1"/>
          </p:cNvPicPr>
          <p:nvPr/>
        </p:nvPicPr>
        <p:blipFill>
          <a:blip r:embed="rId2"/>
          <a:stretch>
            <a:fillRect/>
          </a:stretch>
        </p:blipFill>
        <p:spPr>
          <a:xfrm>
            <a:off x="227719" y="913115"/>
            <a:ext cx="5386500" cy="3808156"/>
          </a:xfrm>
          <a:prstGeom prst="rect">
            <a:avLst/>
          </a:prstGeom>
        </p:spPr>
      </p:pic>
      <p:pic>
        <p:nvPicPr>
          <p:cNvPr id="6" name="Picture 10">
            <a:extLst>
              <a:ext uri="{FF2B5EF4-FFF2-40B4-BE49-F238E27FC236}">
                <a16:creationId xmlns:a16="http://schemas.microsoft.com/office/drawing/2014/main" id="{A8A218DD-117A-6303-116F-805EEA812F33}"/>
              </a:ext>
            </a:extLst>
          </p:cNvPr>
          <p:cNvPicPr>
            <a:picLocks noChangeAspect="1"/>
          </p:cNvPicPr>
          <p:nvPr/>
        </p:nvPicPr>
        <p:blipFill>
          <a:blip r:embed="rId3"/>
          <a:stretch>
            <a:fillRect/>
          </a:stretch>
        </p:blipFill>
        <p:spPr>
          <a:xfrm>
            <a:off x="5655733" y="1994370"/>
            <a:ext cx="6076950" cy="4213344"/>
          </a:xfrm>
          <a:prstGeom prst="rect">
            <a:avLst/>
          </a:prstGeom>
        </p:spPr>
      </p:pic>
    </p:spTree>
    <p:extLst>
      <p:ext uri="{BB962C8B-B14F-4D97-AF65-F5344CB8AC3E}">
        <p14:creationId xmlns:p14="http://schemas.microsoft.com/office/powerpoint/2010/main" val="349131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Programme</a:t>
            </a:r>
          </a:p>
        </p:txBody>
      </p:sp>
      <p:graphicFrame>
        <p:nvGraphicFramePr>
          <p:cNvPr id="4" name="Table 3">
            <a:extLst>
              <a:ext uri="{FF2B5EF4-FFF2-40B4-BE49-F238E27FC236}">
                <a16:creationId xmlns:a16="http://schemas.microsoft.com/office/drawing/2014/main" id="{2C193C14-103E-414E-9F5A-C6177A89642B}"/>
              </a:ext>
            </a:extLst>
          </p:cNvPr>
          <p:cNvGraphicFramePr>
            <a:graphicFrameLocks noGrp="1"/>
          </p:cNvGraphicFramePr>
          <p:nvPr>
            <p:extLst>
              <p:ext uri="{D42A27DB-BD31-4B8C-83A1-F6EECF244321}">
                <p14:modId xmlns:p14="http://schemas.microsoft.com/office/powerpoint/2010/main" val="1016352844"/>
              </p:ext>
            </p:extLst>
          </p:nvPr>
        </p:nvGraphicFramePr>
        <p:xfrm>
          <a:off x="518" y="454998"/>
          <a:ext cx="12191482" cy="5552866"/>
        </p:xfrm>
        <a:graphic>
          <a:graphicData uri="http://schemas.openxmlformats.org/drawingml/2006/table">
            <a:tbl>
              <a:tblPr firstRow="1" firstCol="1" bandRow="1"/>
              <a:tblGrid>
                <a:gridCol w="550348">
                  <a:extLst>
                    <a:ext uri="{9D8B030D-6E8A-4147-A177-3AD203B41FA5}">
                      <a16:colId xmlns:a16="http://schemas.microsoft.com/office/drawing/2014/main" val="1273797621"/>
                    </a:ext>
                  </a:extLst>
                </a:gridCol>
                <a:gridCol w="6993143">
                  <a:extLst>
                    <a:ext uri="{9D8B030D-6E8A-4147-A177-3AD203B41FA5}">
                      <a16:colId xmlns:a16="http://schemas.microsoft.com/office/drawing/2014/main" val="3084574128"/>
                    </a:ext>
                  </a:extLst>
                </a:gridCol>
                <a:gridCol w="2495590">
                  <a:extLst>
                    <a:ext uri="{9D8B030D-6E8A-4147-A177-3AD203B41FA5}">
                      <a16:colId xmlns:a16="http://schemas.microsoft.com/office/drawing/2014/main" val="2275936598"/>
                    </a:ext>
                  </a:extLst>
                </a:gridCol>
                <a:gridCol w="2152401">
                  <a:extLst>
                    <a:ext uri="{9D8B030D-6E8A-4147-A177-3AD203B41FA5}">
                      <a16:colId xmlns:a16="http://schemas.microsoft.com/office/drawing/2014/main" val="4259825890"/>
                    </a:ext>
                  </a:extLst>
                </a:gridCol>
              </a:tblGrid>
              <a:tr h="315938">
                <a:tc>
                  <a:txBody>
                    <a:bodyPr/>
                    <a:lstStyle/>
                    <a:p>
                      <a:pPr marL="0" marR="0" algn="ctr">
                        <a:lnSpc>
                          <a:spcPct val="107000"/>
                        </a:lnSpc>
                        <a:spcBef>
                          <a:spcPts val="0"/>
                        </a:spcBef>
                        <a:spcAft>
                          <a:spcPts val="0"/>
                        </a:spcAft>
                      </a:pPr>
                      <a:r>
                        <a:rPr lang="en-SG" sz="1800" b="1">
                          <a:solidFill>
                            <a:schemeClr val="bg1"/>
                          </a:solidFill>
                          <a:effectLst/>
                          <a:latin typeface="Arial"/>
                          <a:ea typeface="Calibri"/>
                          <a:cs typeface="Arial"/>
                        </a:rPr>
                        <a:t>S/N</a:t>
                      </a:r>
                      <a:endParaRPr lang="en-SG" sz="1800">
                        <a:solidFill>
                          <a:schemeClr val="bg1"/>
                        </a:solidFill>
                        <a:effectLst/>
                        <a:latin typeface="Arial"/>
                        <a:ea typeface="Calibri"/>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l">
                        <a:lnSpc>
                          <a:spcPct val="107000"/>
                        </a:lnSpc>
                        <a:spcBef>
                          <a:spcPts val="0"/>
                        </a:spcBef>
                        <a:spcAft>
                          <a:spcPts val="0"/>
                        </a:spcAft>
                      </a:pPr>
                      <a:r>
                        <a:rPr lang="en-SG" sz="1800" b="1">
                          <a:solidFill>
                            <a:schemeClr val="bg1"/>
                          </a:solidFill>
                          <a:effectLst/>
                          <a:latin typeface="Arial"/>
                          <a:ea typeface="Calibri"/>
                          <a:cs typeface="Arial"/>
                        </a:rPr>
                        <a:t>Item</a:t>
                      </a:r>
                      <a:endParaRPr lang="en-SG" sz="1800">
                        <a:solidFill>
                          <a:schemeClr val="bg1"/>
                        </a:solidFill>
                        <a:effectLst/>
                        <a:latin typeface="Arial"/>
                        <a:ea typeface="Calibri"/>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SG" sz="1800" b="1">
                          <a:solidFill>
                            <a:schemeClr val="bg1"/>
                          </a:solidFill>
                          <a:effectLst/>
                          <a:latin typeface="Arial"/>
                          <a:ea typeface="Calibri"/>
                          <a:cs typeface="Arial"/>
                        </a:rPr>
                        <a:t>Presenter/Facilitator</a:t>
                      </a:r>
                      <a:endParaRPr lang="en-SG" sz="1800">
                        <a:solidFill>
                          <a:schemeClr val="bg1"/>
                        </a:solidFill>
                        <a:effectLst/>
                        <a:latin typeface="Arial"/>
                        <a:ea typeface="Calibri"/>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SG" sz="1800" b="1">
                          <a:solidFill>
                            <a:schemeClr val="bg1"/>
                          </a:solidFill>
                          <a:effectLst/>
                          <a:latin typeface="Arial"/>
                          <a:ea typeface="Calibri"/>
                          <a:cs typeface="Arial"/>
                        </a:rPr>
                        <a:t>Timing</a:t>
                      </a:r>
                      <a:endParaRPr lang="en-SG" sz="1800">
                        <a:solidFill>
                          <a:schemeClr val="bg1"/>
                        </a:solidFill>
                        <a:effectLst/>
                        <a:latin typeface="Arial"/>
                        <a:ea typeface="Calibri"/>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983951087"/>
                  </a:ext>
                </a:extLst>
              </a:tr>
              <a:tr h="545079">
                <a:tc rowSpan="2">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1</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l">
                        <a:lnSpc>
                          <a:spcPct val="107000"/>
                        </a:lnSpc>
                        <a:spcBef>
                          <a:spcPts val="0"/>
                        </a:spcBef>
                        <a:spcAft>
                          <a:spcPts val="0"/>
                        </a:spcAft>
                      </a:pPr>
                      <a:r>
                        <a:rPr lang="en-SG" sz="1800">
                          <a:solidFill>
                            <a:schemeClr val="tx1"/>
                          </a:solidFill>
                          <a:effectLst/>
                          <a:latin typeface="Arial"/>
                          <a:ea typeface="Calibri"/>
                          <a:cs typeface="Arial"/>
                        </a:rPr>
                        <a:t>Welcome</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A/P Rita Elaine Silver</a:t>
                      </a:r>
                    </a:p>
                    <a:p>
                      <a:pPr marL="0" marR="0" algn="ctr">
                        <a:lnSpc>
                          <a:spcPct val="107000"/>
                        </a:lnSpc>
                        <a:spcBef>
                          <a:spcPts val="0"/>
                        </a:spcBef>
                        <a:spcAft>
                          <a:spcPts val="0"/>
                        </a:spcAft>
                      </a:pPr>
                      <a:r>
                        <a:rPr lang="en-SG" sz="1800">
                          <a:solidFill>
                            <a:schemeClr val="tx1"/>
                          </a:solidFill>
                          <a:effectLst/>
                          <a:latin typeface="Arial"/>
                          <a:ea typeface="Calibri"/>
                          <a:cs typeface="Arial"/>
                        </a:rPr>
                        <a:t>Director ERFPO</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3.00pm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9562258"/>
                  </a:ext>
                </a:extLst>
              </a:tr>
              <a:tr h="80779">
                <a:tc vMerge="1">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2</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a:r>
                        <a:rPr lang="en-US" sz="1800" kern="1200">
                          <a:solidFill>
                            <a:schemeClr val="tx1"/>
                          </a:solidFill>
                          <a:effectLst/>
                          <a:latin typeface="Arial"/>
                          <a:cs typeface="Arial"/>
                        </a:rPr>
                        <a:t>Presentation on 30RFP ERFP Grant </a:t>
                      </a:r>
                      <a:r>
                        <a:rPr lang="en-US" sz="1800" kern="1200">
                          <a:solidFill>
                            <a:schemeClr val="tx1"/>
                          </a:solidFill>
                          <a:effectLst/>
                          <a:latin typeface="+mn-lt"/>
                          <a:cs typeface="Arial"/>
                        </a:rPr>
                        <a:t>Call Information</a:t>
                      </a:r>
                      <a:endParaRPr lang="en-US" sz="1800" kern="1200">
                        <a:solidFill>
                          <a:schemeClr val="tx1"/>
                        </a:solidFill>
                        <a:effectLst/>
                        <a:latin typeface="Arial"/>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3.05pm – 3.30pm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6651909"/>
                  </a:ext>
                </a:extLst>
              </a:tr>
              <a:tr h="464300">
                <a:tc rowSpan="2">
                  <a:txBody>
                    <a:bodyPr/>
                    <a:lstStyle/>
                    <a:p>
                      <a:pPr algn="ctr"/>
                      <a:r>
                        <a:rPr lang="en-SG" sz="1800" b="0">
                          <a:solidFill>
                            <a:schemeClr val="tx1"/>
                          </a:solidFill>
                          <a:effectLst/>
                          <a:latin typeface="Arial"/>
                          <a:ea typeface="Calibri"/>
                          <a:cs typeface="Arial"/>
                        </a:rPr>
                        <a:t>2</a:t>
                      </a:r>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r>
                        <a:rPr lang="en-US" sz="1800" kern="1200">
                          <a:solidFill>
                            <a:schemeClr val="tx1"/>
                          </a:solidFill>
                          <a:effectLst/>
                          <a:latin typeface="Arial"/>
                          <a:cs typeface="Arial"/>
                        </a:rPr>
                        <a:t>Presentation on 30RFP ERFP Grant </a:t>
                      </a:r>
                      <a:r>
                        <a:rPr lang="en-US" sz="1800" kern="1200">
                          <a:solidFill>
                            <a:schemeClr val="tx1"/>
                          </a:solidFill>
                          <a:effectLst/>
                          <a:latin typeface="+mn-lt"/>
                          <a:cs typeface="Arial"/>
                        </a:rPr>
                        <a:t>Call Information</a:t>
                      </a:r>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Dr Elizabeth Koh </a:t>
                      </a:r>
                    </a:p>
                    <a:p>
                      <a:pPr marL="0" marR="0" algn="ctr">
                        <a:lnSpc>
                          <a:spcPct val="107000"/>
                        </a:lnSpc>
                        <a:spcBef>
                          <a:spcPts val="0"/>
                        </a:spcBef>
                        <a:spcAft>
                          <a:spcPts val="0"/>
                        </a:spcAft>
                      </a:pPr>
                      <a:r>
                        <a:rPr lang="en-SG" sz="1800">
                          <a:solidFill>
                            <a:schemeClr val="tx1"/>
                          </a:solidFill>
                          <a:effectLst/>
                          <a:latin typeface="Arial"/>
                          <a:ea typeface="Calibri"/>
                          <a:cs typeface="Arial"/>
                        </a:rPr>
                        <a:t>Dep Dir ERFPO</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279344205"/>
                  </a:ext>
                </a:extLst>
              </a:tr>
              <a:tr h="161558">
                <a:tc vMerge="1">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3</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a:r>
                        <a:rPr lang="en-US" sz="1800" kern="1200">
                          <a:solidFill>
                            <a:schemeClr val="tx1"/>
                          </a:solidFill>
                          <a:effectLst/>
                          <a:latin typeface="+mn-lt"/>
                          <a:ea typeface="+mn-ea"/>
                          <a:cs typeface="+mn-cs"/>
                        </a:rPr>
                        <a:t>Presentation on MOE Research Priorities</a:t>
                      </a:r>
                      <a:endParaRPr lang="en-US" sz="1800" kern="1200">
                        <a:solidFill>
                          <a:schemeClr val="tx1"/>
                        </a:solidFill>
                        <a:effectLst/>
                        <a:latin typeface="Arial"/>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7000"/>
                        </a:lnSpc>
                        <a:spcBef>
                          <a:spcPts val="0"/>
                        </a:spcBef>
                        <a:spcAft>
                          <a:spcPts val="0"/>
                        </a:spcAft>
                      </a:pPr>
                      <a:r>
                        <a:rPr lang="en-SG" sz="1800">
                          <a:solidFill>
                            <a:schemeClr val="tx1"/>
                          </a:solidFill>
                          <a:effectLst/>
                          <a:latin typeface="Arial"/>
                          <a:ea typeface="Calibri" panose="020F0502020204030204" pitchFamily="34" charset="0"/>
                          <a:cs typeface="Arial"/>
                        </a:rPr>
                        <a:t>3.30pm – 3.50pm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19435544"/>
                  </a:ext>
                </a:extLst>
              </a:tr>
              <a:tr h="625858">
                <a:tc>
                  <a:txBody>
                    <a:bodyPr/>
                    <a:lstStyle/>
                    <a:p>
                      <a:pPr algn="ctr"/>
                      <a:r>
                        <a:rPr lang="en-SG" sz="1800" b="0">
                          <a:solidFill>
                            <a:schemeClr val="tx1"/>
                          </a:solidFill>
                          <a:effectLst/>
                          <a:latin typeface="Arial"/>
                          <a:ea typeface="Calibri"/>
                          <a:cs typeface="Arial"/>
                        </a:rPr>
                        <a:t>3</a:t>
                      </a:r>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r>
                        <a:rPr lang="en-US" sz="1800" kern="1200">
                          <a:solidFill>
                            <a:schemeClr val="tx1"/>
                          </a:solidFill>
                          <a:effectLst/>
                          <a:latin typeface="+mn-lt"/>
                          <a:ea typeface="+mn-ea"/>
                          <a:cs typeface="+mn-cs"/>
                        </a:rPr>
                        <a:t>Presentation on MOE Research Priorities</a:t>
                      </a:r>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7000"/>
                        </a:lnSpc>
                        <a:spcBef>
                          <a:spcPts val="0"/>
                        </a:spcBef>
                        <a:spcAft>
                          <a:spcPts val="0"/>
                        </a:spcAft>
                      </a:pPr>
                      <a:r>
                        <a:rPr lang="en-SG" sz="1800">
                          <a:solidFill>
                            <a:schemeClr val="tx1"/>
                          </a:solidFill>
                          <a:effectLst/>
                          <a:latin typeface="+mn-lt"/>
                          <a:ea typeface="Calibri"/>
                          <a:cs typeface="Arial"/>
                        </a:rPr>
                        <a:t>A/P Rita Elaine Silver</a:t>
                      </a:r>
                    </a:p>
                    <a:p>
                      <a:pPr marL="0" marR="0" algn="ctr">
                        <a:lnSpc>
                          <a:spcPct val="107000"/>
                        </a:lnSpc>
                        <a:spcBef>
                          <a:spcPts val="0"/>
                        </a:spcBef>
                        <a:spcAft>
                          <a:spcPts val="0"/>
                        </a:spcAft>
                      </a:pPr>
                      <a:r>
                        <a:rPr lang="en-SG" sz="1800">
                          <a:solidFill>
                            <a:schemeClr val="tx1"/>
                          </a:solidFill>
                          <a:effectLst/>
                          <a:latin typeface="+mn-lt"/>
                          <a:ea typeface="Calibri"/>
                          <a:cs typeface="Arial"/>
                        </a:rPr>
                        <a:t>Director ERFPO</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941815862"/>
                  </a:ext>
                </a:extLst>
              </a:tr>
              <a:tr h="545079">
                <a:tc>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4</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SG" sz="1800" kern="1200">
                          <a:solidFill>
                            <a:schemeClr val="tx1"/>
                          </a:solidFill>
                          <a:effectLst/>
                          <a:latin typeface="+mn-lt"/>
                          <a:ea typeface="+mn-ea"/>
                          <a:cs typeface="Arial"/>
                        </a:rPr>
                        <a:t>Administrative Matters and Supporting Information addressed by Director ERFPO</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3.50pm – 4.15pm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417830"/>
                  </a:ext>
                </a:extLst>
              </a:tr>
              <a:tr h="322763">
                <a:tc>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5</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a:solidFill>
                            <a:schemeClr val="tx1"/>
                          </a:solidFill>
                          <a:effectLst/>
                          <a:latin typeface="+mn-lt"/>
                          <a:ea typeface="+mn-ea"/>
                          <a:cs typeface="Arial"/>
                        </a:rPr>
                        <a:t>Participants proceed to breakout rooms</a:t>
                      </a:r>
                      <a:endParaRPr lang="en-SG" sz="1800" kern="1200">
                        <a:solidFill>
                          <a:schemeClr val="tx1"/>
                        </a:solidFill>
                        <a:effectLst/>
                        <a:latin typeface="+mn-lt"/>
                        <a:ea typeface="+mn-ea"/>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SG" sz="1800">
                        <a:effectLst/>
                        <a:latin typeface="Arial" panose="020B0604020202020204" pitchFamily="34" charset="0"/>
                        <a:ea typeface="Calibri" panose="020F0502020204030204" pitchFamily="34" charset="0"/>
                        <a:cs typeface="Arial" panose="020B0604020202020204" pitchFamily="34" charset="0"/>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SG" sz="1800">
                          <a:solidFill>
                            <a:schemeClr val="tx1"/>
                          </a:solidFill>
                          <a:effectLst/>
                          <a:latin typeface="Arial"/>
                          <a:ea typeface="Calibri"/>
                          <a:cs typeface="Arial"/>
                        </a:rPr>
                        <a:t>4.15pm – 4.25pm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518323"/>
                  </a:ext>
                </a:extLst>
              </a:tr>
              <a:tr h="2461854">
                <a:tc>
                  <a:txBody>
                    <a:bodyPr/>
                    <a:lstStyle/>
                    <a:p>
                      <a:pPr marL="0" marR="0" algn="ctr">
                        <a:lnSpc>
                          <a:spcPct val="107000"/>
                        </a:lnSpc>
                        <a:spcBef>
                          <a:spcPts val="0"/>
                        </a:spcBef>
                        <a:spcAft>
                          <a:spcPts val="0"/>
                        </a:spcAft>
                      </a:pPr>
                      <a:r>
                        <a:rPr lang="en-SG" sz="1800" b="0">
                          <a:solidFill>
                            <a:schemeClr val="tx1"/>
                          </a:solidFill>
                          <a:effectLst/>
                          <a:latin typeface="Arial"/>
                          <a:ea typeface="Calibri"/>
                          <a:cs typeface="Arial"/>
                        </a:rPr>
                        <a:t>6</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SG" sz="1800">
                          <a:solidFill>
                            <a:schemeClr val="tx1"/>
                          </a:solidFill>
                          <a:effectLst/>
                          <a:latin typeface="Arial"/>
                          <a:ea typeface="Calibri" panose="020F0502020204030204" pitchFamily="34" charset="0"/>
                          <a:cs typeface="Arial"/>
                        </a:rPr>
                        <a:t>Breakout Session</a:t>
                      </a:r>
                    </a:p>
                    <a:p>
                      <a:pPr marL="285750" marR="0" indent="-285750" algn="l">
                        <a:lnSpc>
                          <a:spcPct val="107000"/>
                        </a:lnSpc>
                        <a:spcBef>
                          <a:spcPts val="0"/>
                        </a:spcBef>
                        <a:spcAft>
                          <a:spcPts val="0"/>
                        </a:spcAft>
                        <a:buFont typeface="Arial" panose="020B0604020202020204" pitchFamily="34" charset="0"/>
                        <a:buChar char="•"/>
                      </a:pPr>
                      <a:r>
                        <a:rPr lang="en-SG" sz="1800">
                          <a:solidFill>
                            <a:schemeClr val="tx1"/>
                          </a:solidFill>
                          <a:effectLst/>
                          <a:latin typeface="Arial"/>
                          <a:ea typeface="Calibri" panose="020F0502020204030204" pitchFamily="34" charset="0"/>
                          <a:cs typeface="Arial"/>
                        </a:rPr>
                        <a:t>Breakout room 1: Instructional Core </a:t>
                      </a:r>
                    </a:p>
                    <a:p>
                      <a:pPr marL="0" marR="0" indent="0" algn="l">
                        <a:lnSpc>
                          <a:spcPct val="107000"/>
                        </a:lnSpc>
                        <a:spcBef>
                          <a:spcPts val="0"/>
                        </a:spcBef>
                        <a:spcAft>
                          <a:spcPts val="0"/>
                        </a:spcAft>
                        <a:buFont typeface="Arial" panose="020B0604020202020204" pitchFamily="34" charset="0"/>
                        <a:buNone/>
                      </a:pPr>
                      <a:r>
                        <a:rPr lang="en-SG" sz="1800">
                          <a:solidFill>
                            <a:schemeClr val="tx1"/>
                          </a:solidFill>
                          <a:effectLst/>
                          <a:latin typeface="+mn-lt"/>
                          <a:ea typeface="Calibri" panose="020F0502020204030204" pitchFamily="34" charset="0"/>
                          <a:cs typeface="Arial"/>
                        </a:rPr>
                        <a:t>– </a:t>
                      </a:r>
                      <a:r>
                        <a:rPr lang="en-US" sz="1800" kern="1200">
                          <a:solidFill>
                            <a:schemeClr val="tx1"/>
                          </a:solidFill>
                          <a:effectLst/>
                          <a:latin typeface="Arial"/>
                          <a:ea typeface="+mn-ea"/>
                          <a:cs typeface="Arial"/>
                        </a:rPr>
                        <a:t>Dr Divya Bhardwaj</a:t>
                      </a:r>
                      <a:endParaRPr lang="en-SG" sz="1800">
                        <a:solidFill>
                          <a:schemeClr val="tx1"/>
                        </a:solidFill>
                        <a:effectLst/>
                        <a:latin typeface="Arial"/>
                        <a:ea typeface="Calibri" panose="020F0502020204030204" pitchFamily="34" charset="0"/>
                        <a:cs typeface="Arial"/>
                      </a:endParaRPr>
                    </a:p>
                    <a:p>
                      <a:pPr marL="285750" marR="0" indent="-285750" algn="l">
                        <a:lnSpc>
                          <a:spcPct val="107000"/>
                        </a:lnSpc>
                        <a:spcBef>
                          <a:spcPts val="0"/>
                        </a:spcBef>
                        <a:spcAft>
                          <a:spcPts val="0"/>
                        </a:spcAft>
                        <a:buFont typeface="Arial" panose="020B0604020202020204" pitchFamily="34" charset="0"/>
                        <a:buChar char="•"/>
                      </a:pPr>
                      <a:r>
                        <a:rPr lang="en-SG" sz="1800">
                          <a:solidFill>
                            <a:schemeClr val="tx1"/>
                          </a:solidFill>
                          <a:effectLst/>
                          <a:latin typeface="Arial"/>
                          <a:ea typeface="Calibri" panose="020F0502020204030204" pitchFamily="34" charset="0"/>
                          <a:cs typeface="Arial"/>
                        </a:rPr>
                        <a:t>Breakout room 2: Preparation on Programmatic Proposals </a:t>
                      </a:r>
                    </a:p>
                    <a:p>
                      <a:pPr marL="0" marR="0" indent="0" algn="l">
                        <a:lnSpc>
                          <a:spcPct val="107000"/>
                        </a:lnSpc>
                        <a:spcBef>
                          <a:spcPts val="0"/>
                        </a:spcBef>
                        <a:spcAft>
                          <a:spcPts val="0"/>
                        </a:spcAft>
                        <a:buFont typeface="Arial" panose="020B0604020202020204" pitchFamily="34" charset="0"/>
                        <a:buNone/>
                      </a:pPr>
                      <a:r>
                        <a:rPr lang="en-SG" sz="1800">
                          <a:solidFill>
                            <a:schemeClr val="tx1"/>
                          </a:solidFill>
                          <a:effectLst/>
                          <a:latin typeface="Arial"/>
                          <a:ea typeface="Calibri"/>
                          <a:cs typeface="Arial"/>
                        </a:rPr>
                        <a:t>– A/P </a:t>
                      </a:r>
                      <a:r>
                        <a:rPr lang="en-US"/>
                        <a:t>Gregory Arief D Liem</a:t>
                      </a:r>
                      <a:endParaRPr lang="en-SG" sz="1800">
                        <a:solidFill>
                          <a:schemeClr val="tx1"/>
                        </a:solidFill>
                        <a:effectLst/>
                        <a:latin typeface="Arial"/>
                        <a:ea typeface="Calibri" panose="020F0502020204030204" pitchFamily="34" charset="0"/>
                        <a:cs typeface="Arial"/>
                      </a:endParaRPr>
                    </a:p>
                    <a:p>
                      <a:pPr marL="0" marR="0" indent="0" algn="l">
                        <a:lnSpc>
                          <a:spcPct val="107000"/>
                        </a:lnSpc>
                        <a:spcBef>
                          <a:spcPts val="0"/>
                        </a:spcBef>
                        <a:spcAft>
                          <a:spcPts val="0"/>
                        </a:spcAft>
                        <a:buFont typeface="Arial" panose="020B0604020202020204" pitchFamily="34" charset="0"/>
                        <a:buNone/>
                      </a:pPr>
                      <a:r>
                        <a:rPr lang="en-US" sz="1800" i="1" kern="1200">
                          <a:solidFill>
                            <a:schemeClr val="tx1"/>
                          </a:solidFill>
                          <a:effectLst/>
                          <a:latin typeface="Arial"/>
                          <a:ea typeface="+mn-ea"/>
                          <a:cs typeface="Arial"/>
                        </a:rPr>
                        <a:t>Note: Participants will leave the meeting channel after the breakout session. There is no need to return to the main room</a:t>
                      </a:r>
                      <a:endParaRPr lang="en-SG" sz="1800" i="1" kern="1200">
                        <a:solidFill>
                          <a:schemeClr val="tx1"/>
                        </a:solidFill>
                        <a:effectLst/>
                        <a:latin typeface="Arial" panose="020B0604020202020204" pitchFamily="34" charset="0"/>
                        <a:ea typeface="+mn-ea"/>
                        <a:cs typeface="Arial" panose="020B0604020202020204" pitchFamily="34" charset="0"/>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lvl="0" indent="0" algn="ctr">
                        <a:lnSpc>
                          <a:spcPct val="107000"/>
                        </a:lnSpc>
                        <a:spcBef>
                          <a:spcPts val="0"/>
                        </a:spcBef>
                        <a:spcAft>
                          <a:spcPts val="0"/>
                        </a:spcAft>
                        <a:buFont typeface="Symbol" panose="05050102010706020507" pitchFamily="18" charset="2"/>
                        <a:buNone/>
                      </a:pPr>
                      <a:r>
                        <a:rPr lang="en-SG" sz="1800">
                          <a:solidFill>
                            <a:schemeClr val="tx1"/>
                          </a:solidFill>
                          <a:effectLst/>
                          <a:latin typeface="Arial"/>
                          <a:ea typeface="Calibri"/>
                          <a:cs typeface="Arial"/>
                        </a:rPr>
                        <a:t>Respective facilitators</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SG" sz="1800">
                          <a:solidFill>
                            <a:schemeClr val="tx1"/>
                          </a:solidFill>
                          <a:effectLst/>
                          <a:latin typeface="Arial"/>
                          <a:ea typeface="Calibri" panose="020F0502020204030204" pitchFamily="34" charset="0"/>
                          <a:cs typeface="Arial"/>
                        </a:rPr>
                        <a:t>4.25pm – 5.00pm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1667226"/>
                  </a:ext>
                </a:extLst>
              </a:tr>
            </a:tbl>
          </a:graphicData>
        </a:graphic>
      </p:graphicFrame>
      <p:sp>
        <p:nvSpPr>
          <p:cNvPr id="3" name="Footer Placeholder 2">
            <a:extLst>
              <a:ext uri="{FF2B5EF4-FFF2-40B4-BE49-F238E27FC236}">
                <a16:creationId xmlns:a16="http://schemas.microsoft.com/office/drawing/2014/main" id="{1E08D9EB-4F20-6EE8-A566-518CA39240AA}"/>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096A6FB4-6EAC-5C76-EE4E-A8E879FE5B99}"/>
              </a:ext>
            </a:extLst>
          </p:cNvPr>
          <p:cNvSpPr>
            <a:spLocks noGrp="1"/>
          </p:cNvSpPr>
          <p:nvPr>
            <p:ph type="sldNum" sz="quarter" idx="12"/>
          </p:nvPr>
        </p:nvSpPr>
        <p:spPr/>
        <p:txBody>
          <a:bodyPr/>
          <a:lstStyle/>
          <a:p>
            <a:fld id="{F1281147-8C12-414E-BAA0-0F24B721C36C}" type="slidenum">
              <a:rPr lang="en-US" smtClean="0"/>
              <a:pPr/>
              <a:t>3</a:t>
            </a:fld>
            <a:endParaRPr lang="en-US"/>
          </a:p>
        </p:txBody>
      </p:sp>
    </p:spTree>
    <p:extLst>
      <p:ext uri="{BB962C8B-B14F-4D97-AF65-F5344CB8AC3E}">
        <p14:creationId xmlns:p14="http://schemas.microsoft.com/office/powerpoint/2010/main" val="2175071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F0D986A-9493-46FD-9296-77540043AD30}"/>
              </a:ext>
            </a:extLst>
          </p:cNvPr>
          <p:cNvSpPr txBox="1">
            <a:spLocks/>
          </p:cNvSpPr>
          <p:nvPr/>
        </p:nvSpPr>
        <p:spPr>
          <a:xfrm>
            <a:off x="629232" y="272108"/>
            <a:ext cx="3752173" cy="472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149" u="sng">
                <a:latin typeface="Arial" panose="020B0604020202020204" pitchFamily="34" charset="0"/>
                <a:cs typeface="Arial" panose="020B0604020202020204" pitchFamily="34" charset="0"/>
              </a:rPr>
              <a:t>Case for Support</a:t>
            </a:r>
          </a:p>
        </p:txBody>
      </p:sp>
      <p:sp>
        <p:nvSpPr>
          <p:cNvPr id="8" name="Right Brace 7">
            <a:extLst>
              <a:ext uri="{FF2B5EF4-FFF2-40B4-BE49-F238E27FC236}">
                <a16:creationId xmlns:a16="http://schemas.microsoft.com/office/drawing/2014/main" id="{82388CA0-1E56-4365-BC58-70736959B9E1}"/>
              </a:ext>
            </a:extLst>
          </p:cNvPr>
          <p:cNvSpPr/>
          <p:nvPr/>
        </p:nvSpPr>
        <p:spPr>
          <a:xfrm>
            <a:off x="7226808" y="2878806"/>
            <a:ext cx="101064" cy="8394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58"/>
          </a:p>
        </p:txBody>
      </p:sp>
      <p:sp>
        <p:nvSpPr>
          <p:cNvPr id="9" name="TextBox 8">
            <a:extLst>
              <a:ext uri="{FF2B5EF4-FFF2-40B4-BE49-F238E27FC236}">
                <a16:creationId xmlns:a16="http://schemas.microsoft.com/office/drawing/2014/main" id="{577E7EA2-2F3D-4BA5-9306-92508EB04FA7}"/>
              </a:ext>
            </a:extLst>
          </p:cNvPr>
          <p:cNvSpPr txBox="1"/>
          <p:nvPr/>
        </p:nvSpPr>
        <p:spPr>
          <a:xfrm>
            <a:off x="7641809" y="2798316"/>
            <a:ext cx="3982216" cy="811829"/>
          </a:xfrm>
          <a:prstGeom prst="rect">
            <a:avLst/>
          </a:prstGeom>
          <a:noFill/>
        </p:spPr>
        <p:txBody>
          <a:bodyPr wrap="square" lIns="91440" tIns="45720" rIns="91440" bIns="45720" rtlCol="0" anchor="t">
            <a:spAutoFit/>
          </a:bodyPr>
          <a:lstStyle/>
          <a:p>
            <a:r>
              <a:rPr lang="en-US" sz="1550">
                <a:latin typeface="Arial"/>
                <a:cs typeface="Arial"/>
              </a:rPr>
              <a:t>Show links to scope, to Research </a:t>
            </a:r>
            <a:r>
              <a:rPr lang="en-US" sz="1550" err="1">
                <a:latin typeface="Arial"/>
                <a:cs typeface="Arial"/>
              </a:rPr>
              <a:t>Programmes</a:t>
            </a:r>
            <a:r>
              <a:rPr lang="en-US" sz="1550">
                <a:latin typeface="Arial"/>
                <a:cs typeface="Arial"/>
              </a:rPr>
              <a:t>, to MOE Priority Areas, to prior ERFP-funded projects</a:t>
            </a:r>
          </a:p>
        </p:txBody>
      </p:sp>
      <p:sp>
        <p:nvSpPr>
          <p:cNvPr id="10" name="Right Brace 9">
            <a:extLst>
              <a:ext uri="{FF2B5EF4-FFF2-40B4-BE49-F238E27FC236}">
                <a16:creationId xmlns:a16="http://schemas.microsoft.com/office/drawing/2014/main" id="{73EEF08A-61E8-49CA-91E8-1D5A15B0836C}"/>
              </a:ext>
            </a:extLst>
          </p:cNvPr>
          <p:cNvSpPr/>
          <p:nvPr/>
        </p:nvSpPr>
        <p:spPr>
          <a:xfrm>
            <a:off x="7226808" y="3772019"/>
            <a:ext cx="101064" cy="8394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58"/>
          </a:p>
        </p:txBody>
      </p:sp>
      <p:sp>
        <p:nvSpPr>
          <p:cNvPr id="11" name="TextBox 10">
            <a:extLst>
              <a:ext uri="{FF2B5EF4-FFF2-40B4-BE49-F238E27FC236}">
                <a16:creationId xmlns:a16="http://schemas.microsoft.com/office/drawing/2014/main" id="{CA2BDA61-4E9E-4219-ADF3-FC8BFF0964CF}"/>
              </a:ext>
            </a:extLst>
          </p:cNvPr>
          <p:cNvSpPr txBox="1"/>
          <p:nvPr/>
        </p:nvSpPr>
        <p:spPr>
          <a:xfrm>
            <a:off x="7641809" y="3718300"/>
            <a:ext cx="4126332" cy="1533453"/>
          </a:xfrm>
          <a:prstGeom prst="rect">
            <a:avLst/>
          </a:prstGeom>
          <a:noFill/>
        </p:spPr>
        <p:txBody>
          <a:bodyPr wrap="square" rtlCol="0">
            <a:spAutoFit/>
          </a:bodyPr>
          <a:lstStyle/>
          <a:p>
            <a:r>
              <a:rPr lang="en-US" sz="1563">
                <a:latin typeface="Arial" panose="020B0604020202020204" pitchFamily="34" charset="0"/>
                <a:cs typeface="Arial" panose="020B0604020202020204" pitchFamily="34" charset="0"/>
              </a:rPr>
              <a:t>To date, no projects have been ‘supported by the MOE/NIE Research Translation Steering Committee as this is a new process. Nevertheless, if your project is a translation/intervention based on a prior project, do explicitly state the link. </a:t>
            </a:r>
          </a:p>
        </p:txBody>
      </p:sp>
      <p:sp>
        <p:nvSpPr>
          <p:cNvPr id="3" name="Footer Placeholder 2">
            <a:extLst>
              <a:ext uri="{FF2B5EF4-FFF2-40B4-BE49-F238E27FC236}">
                <a16:creationId xmlns:a16="http://schemas.microsoft.com/office/drawing/2014/main" id="{131441ED-AD7A-47C5-0C56-B70DB384AA27}"/>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59F26C7A-BB3B-83E9-CBA3-1D14BF8DFA7E}"/>
              </a:ext>
            </a:extLst>
          </p:cNvPr>
          <p:cNvSpPr>
            <a:spLocks noGrp="1"/>
          </p:cNvSpPr>
          <p:nvPr>
            <p:ph type="sldNum" sz="quarter" idx="12"/>
          </p:nvPr>
        </p:nvSpPr>
        <p:spPr/>
        <p:txBody>
          <a:bodyPr/>
          <a:lstStyle/>
          <a:p>
            <a:fld id="{F1281147-8C12-414E-BAA0-0F24B721C36C}" type="slidenum">
              <a:rPr lang="en-US" smtClean="0"/>
              <a:pPr/>
              <a:t>30</a:t>
            </a:fld>
            <a:endParaRPr lang="en-US"/>
          </a:p>
        </p:txBody>
      </p:sp>
      <p:pic>
        <p:nvPicPr>
          <p:cNvPr id="2" name="Picture 3" descr="Text&#10;&#10;Description automatically generated">
            <a:extLst>
              <a:ext uri="{FF2B5EF4-FFF2-40B4-BE49-F238E27FC236}">
                <a16:creationId xmlns:a16="http://schemas.microsoft.com/office/drawing/2014/main" id="{37971AB7-D582-7EC4-3616-65EBBA5D5535}"/>
              </a:ext>
            </a:extLst>
          </p:cNvPr>
          <p:cNvPicPr>
            <a:picLocks noChangeAspect="1"/>
          </p:cNvPicPr>
          <p:nvPr/>
        </p:nvPicPr>
        <p:blipFill>
          <a:blip r:embed="rId3"/>
          <a:stretch>
            <a:fillRect/>
          </a:stretch>
        </p:blipFill>
        <p:spPr>
          <a:xfrm>
            <a:off x="512233" y="1161006"/>
            <a:ext cx="6648450" cy="3689322"/>
          </a:xfrm>
          <a:prstGeom prst="rect">
            <a:avLst/>
          </a:prstGeom>
        </p:spPr>
      </p:pic>
    </p:spTree>
    <p:extLst>
      <p:ext uri="{BB962C8B-B14F-4D97-AF65-F5344CB8AC3E}">
        <p14:creationId xmlns:p14="http://schemas.microsoft.com/office/powerpoint/2010/main" val="30039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92166" y="576342"/>
            <a:ext cx="10719696" cy="5806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954" u="sng">
                <a:latin typeface="Arial" panose="020B0604020202020204" pitchFamily="34" charset="0"/>
                <a:cs typeface="Arial" panose="020B0604020202020204" pitchFamily="34" charset="0"/>
              </a:rPr>
              <a:t>Tier 1 and 2</a:t>
            </a:r>
          </a:p>
          <a:p>
            <a:pPr algn="just">
              <a:lnSpc>
                <a:spcPct val="100000"/>
              </a:lnSpc>
            </a:pPr>
            <a:r>
              <a:rPr lang="en-US" sz="1954">
                <a:latin typeface="Arial" panose="020B0604020202020204" pitchFamily="34" charset="0"/>
                <a:cs typeface="Arial" panose="020B0604020202020204" pitchFamily="34" charset="0"/>
              </a:rPr>
              <a:t>No more than 20 pages</a:t>
            </a:r>
          </a:p>
          <a:p>
            <a:pPr algn="just">
              <a:lnSpc>
                <a:spcPct val="100000"/>
              </a:lnSpc>
            </a:pPr>
            <a:r>
              <a:rPr lang="en-US" sz="1954">
                <a:latin typeface="Arial" panose="020B0604020202020204" pitchFamily="34" charset="0"/>
                <a:cs typeface="Arial" panose="020B0604020202020204" pitchFamily="34" charset="0"/>
              </a:rPr>
              <a:t>Maximum allowance of 4 pages for references, appendices and any tables or diagrams.</a:t>
            </a:r>
          </a:p>
          <a:p>
            <a:pPr marL="0" indent="0" algn="just">
              <a:lnSpc>
                <a:spcPct val="100000"/>
              </a:lnSpc>
              <a:buNone/>
            </a:pPr>
            <a:endParaRPr lang="en-US" sz="1954">
              <a:latin typeface="Arial" panose="020B0604020202020204" pitchFamily="34" charset="0"/>
              <a:cs typeface="Arial" panose="020B0604020202020204" pitchFamily="34" charset="0"/>
            </a:endParaRPr>
          </a:p>
          <a:p>
            <a:pPr marL="0" indent="0" algn="just">
              <a:lnSpc>
                <a:spcPct val="100000"/>
              </a:lnSpc>
              <a:buNone/>
            </a:pPr>
            <a:r>
              <a:rPr lang="en-US" sz="1954" u="sng">
                <a:latin typeface="Arial" panose="020B0604020202020204" pitchFamily="34" charset="0"/>
                <a:cs typeface="Arial" panose="020B0604020202020204" pitchFamily="34" charset="0"/>
              </a:rPr>
              <a:t>Tier 3</a:t>
            </a:r>
          </a:p>
          <a:p>
            <a:pPr algn="just">
              <a:lnSpc>
                <a:spcPct val="100000"/>
              </a:lnSpc>
            </a:pPr>
            <a:r>
              <a:rPr lang="en-US" sz="1954">
                <a:latin typeface="Arial" panose="020B0604020202020204" pitchFamily="34" charset="0"/>
                <a:cs typeface="Arial" panose="020B0604020202020204" pitchFamily="34" charset="0"/>
              </a:rPr>
              <a:t>No more than 23 pages</a:t>
            </a:r>
          </a:p>
          <a:p>
            <a:pPr algn="just">
              <a:lnSpc>
                <a:spcPct val="100000"/>
              </a:lnSpc>
            </a:pPr>
            <a:r>
              <a:rPr lang="en-US" sz="1954">
                <a:latin typeface="Arial" panose="020B0604020202020204" pitchFamily="34" charset="0"/>
                <a:cs typeface="Arial" panose="020B0604020202020204" pitchFamily="34" charset="0"/>
              </a:rPr>
              <a:t>Maximum allowance of 4 pages for references, appendices and any tables or diagrams.</a:t>
            </a:r>
          </a:p>
          <a:p>
            <a:pPr marL="0" indent="0" algn="just">
              <a:lnSpc>
                <a:spcPct val="100000"/>
              </a:lnSpc>
              <a:buNone/>
            </a:pPr>
            <a:endParaRPr lang="en-US" sz="1954">
              <a:latin typeface="Arial" panose="020B0604020202020204" pitchFamily="34" charset="0"/>
              <a:cs typeface="Arial" panose="020B0604020202020204" pitchFamily="34" charset="0"/>
            </a:endParaRPr>
          </a:p>
          <a:p>
            <a:pPr marL="0" indent="0" algn="just">
              <a:lnSpc>
                <a:spcPct val="100000"/>
              </a:lnSpc>
              <a:buNone/>
            </a:pPr>
            <a:r>
              <a:rPr lang="en-US" sz="1954" u="sng">
                <a:latin typeface="Arial" panose="020B0604020202020204" pitchFamily="34" charset="0"/>
                <a:cs typeface="Arial" panose="020B0604020202020204" pitchFamily="34" charset="0"/>
              </a:rPr>
              <a:t>Programmatic Research</a:t>
            </a:r>
          </a:p>
          <a:p>
            <a:pPr algn="just">
              <a:lnSpc>
                <a:spcPct val="100000"/>
              </a:lnSpc>
            </a:pPr>
            <a:r>
              <a:rPr lang="en-US" sz="1954">
                <a:latin typeface="Arial" panose="020B0604020202020204" pitchFamily="34" charset="0"/>
                <a:cs typeface="Arial" panose="020B0604020202020204" pitchFamily="34" charset="0"/>
              </a:rPr>
              <a:t>No more than 25 pages</a:t>
            </a:r>
          </a:p>
          <a:p>
            <a:pPr algn="just">
              <a:lnSpc>
                <a:spcPct val="100000"/>
              </a:lnSpc>
            </a:pPr>
            <a:r>
              <a:rPr lang="en-US" sz="1954">
                <a:latin typeface="Arial" panose="020B0604020202020204" pitchFamily="34" charset="0"/>
                <a:cs typeface="Arial" panose="020B0604020202020204" pitchFamily="34" charset="0"/>
              </a:rPr>
              <a:t>Information for each theme is to be included as Appendices (</a:t>
            </a:r>
            <a:r>
              <a:rPr lang="en-US" sz="1954" b="1">
                <a:latin typeface="Arial" panose="020B0604020202020204" pitchFamily="34" charset="0"/>
                <a:cs typeface="Arial" panose="020B0604020202020204" pitchFamily="34" charset="0"/>
              </a:rPr>
              <a:t>5 to 7</a:t>
            </a:r>
            <a:r>
              <a:rPr lang="en-US" sz="1954">
                <a:latin typeface="Arial" panose="020B0604020202020204" pitchFamily="34" charset="0"/>
                <a:cs typeface="Arial" panose="020B0604020202020204" pitchFamily="34" charset="0"/>
              </a:rPr>
              <a:t> pages for each theme). </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Case for Support - Page Allowance</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EC1ADC27-18FD-CC82-603B-5C3C0F490385}"/>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FB3D2ACD-A5CD-842D-61BC-AEFB22C36C02}"/>
              </a:ext>
            </a:extLst>
          </p:cNvPr>
          <p:cNvSpPr>
            <a:spLocks noGrp="1"/>
          </p:cNvSpPr>
          <p:nvPr>
            <p:ph type="sldNum" sz="quarter" idx="12"/>
          </p:nvPr>
        </p:nvSpPr>
        <p:spPr/>
        <p:txBody>
          <a:bodyPr/>
          <a:lstStyle/>
          <a:p>
            <a:fld id="{F1281147-8C12-414E-BAA0-0F24B721C36C}" type="slidenum">
              <a:rPr lang="en-US" smtClean="0"/>
              <a:pPr/>
              <a:t>31</a:t>
            </a:fld>
            <a:endParaRPr lang="en-US"/>
          </a:p>
        </p:txBody>
      </p:sp>
    </p:spTree>
    <p:extLst>
      <p:ext uri="{BB962C8B-B14F-4D97-AF65-F5344CB8AC3E}">
        <p14:creationId xmlns:p14="http://schemas.microsoft.com/office/powerpoint/2010/main" val="633694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37576"/>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950">
                <a:latin typeface="Arial"/>
                <a:cs typeface="Arial"/>
              </a:rPr>
              <a:t>The Research Implementation Schedule should include sufficient detail to show the progress of work in relation to the purpose, hiring, Research Associate/Assistant (RA) work, methodology and budget. </a:t>
            </a:r>
            <a:endParaRPr lang="en-US" sz="1954">
              <a:latin typeface="Arial" panose="020B0604020202020204" pitchFamily="34" charset="0"/>
              <a:cs typeface="Arial" panose="020B0604020202020204" pitchFamily="34" charset="0"/>
            </a:endParaRPr>
          </a:p>
          <a:p>
            <a:pPr algn="just">
              <a:lnSpc>
                <a:spcPct val="100000"/>
              </a:lnSpc>
            </a:pPr>
            <a:r>
              <a:rPr lang="en-US" sz="1950">
                <a:latin typeface="Arial"/>
                <a:cs typeface="Arial"/>
              </a:rPr>
              <a:t>The Gantt Chart should be detailed and should align with justification of budget line items to show which work is undertaken when, how it relates to the budget, and especially to research teams (e.g. RA) costs.</a:t>
            </a:r>
          </a:p>
          <a:p>
            <a:pPr algn="just">
              <a:lnSpc>
                <a:spcPct val="100000"/>
              </a:lnSpc>
            </a:pPr>
            <a:r>
              <a:rPr lang="en-US" sz="1950">
                <a:latin typeface="Arial"/>
                <a:cs typeface="Arial"/>
              </a:rPr>
              <a:t>Key tasks undertaken by Research Associates/Assistant/Research Fellows should be clearly indicated in the Gantt Chart to support the hiring period.</a:t>
            </a:r>
          </a:p>
          <a:p>
            <a:pPr algn="just">
              <a:lnSpc>
                <a:spcPct val="100000"/>
              </a:lnSpc>
            </a:pPr>
            <a:r>
              <a:rPr lang="en-US" sz="1950">
                <a:latin typeface="Arial"/>
                <a:cs typeface="Arial"/>
              </a:rPr>
              <a:t>In particular, be sure to indicate RA work at each stage (e.g. instrument development, data archiving, final report preparation).</a:t>
            </a:r>
          </a:p>
          <a:p>
            <a:pPr algn="just">
              <a:lnSpc>
                <a:spcPct val="100000"/>
              </a:lnSpc>
            </a:pPr>
            <a:r>
              <a:rPr lang="en-US" sz="1950">
                <a:latin typeface="Arial"/>
                <a:cs typeface="Arial"/>
              </a:rPr>
              <a:t>Some recommendations for PIs to consider:</a:t>
            </a:r>
          </a:p>
          <a:p>
            <a:pPr lvl="1" algn="just">
              <a:lnSpc>
                <a:spcPct val="100000"/>
              </a:lnSpc>
              <a:buFontTx/>
              <a:buChar char="-"/>
            </a:pPr>
            <a:r>
              <a:rPr lang="en-US" sz="1950">
                <a:latin typeface="Arial"/>
                <a:cs typeface="Arial"/>
              </a:rPr>
              <a:t>Hiring period</a:t>
            </a:r>
          </a:p>
          <a:p>
            <a:pPr lvl="1" algn="just">
              <a:lnSpc>
                <a:spcPct val="100000"/>
              </a:lnSpc>
              <a:buFontTx/>
              <a:buChar char="-"/>
            </a:pPr>
            <a:r>
              <a:rPr lang="en-US" sz="1950">
                <a:latin typeface="Arial"/>
                <a:cs typeface="Arial"/>
              </a:rPr>
              <a:t>Training period</a:t>
            </a:r>
          </a:p>
          <a:p>
            <a:pPr lvl="1" algn="just">
              <a:lnSpc>
                <a:spcPct val="100000"/>
              </a:lnSpc>
              <a:buFontTx/>
              <a:buChar char="-"/>
            </a:pPr>
            <a:r>
              <a:rPr lang="en-US" sz="1950">
                <a:latin typeface="Arial"/>
                <a:cs typeface="Arial"/>
              </a:rPr>
              <a:t>Data collection, analysis and write up</a:t>
            </a:r>
          </a:p>
          <a:p>
            <a:pPr lvl="1" algn="just">
              <a:lnSpc>
                <a:spcPct val="100000"/>
              </a:lnSpc>
              <a:buFontTx/>
              <a:buChar char="-"/>
            </a:pPr>
            <a:r>
              <a:rPr lang="en-US" sz="1950">
                <a:latin typeface="Arial"/>
                <a:cs typeface="Arial"/>
              </a:rPr>
              <a:t>Data management (e.g. institutional requirements for anonymizing, submission to data repositories, open access options)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Gantt Chart</a:t>
            </a:r>
            <a:r>
              <a:rPr lang="en-US" sz="2735">
                <a:solidFill>
                  <a:prstClr val="white"/>
                </a:solidFill>
                <a:latin typeface="Arial"/>
                <a:cs typeface="Arial"/>
              </a:rPr>
              <a:t>​</a:t>
            </a:r>
          </a:p>
        </p:txBody>
      </p:sp>
      <p:sp>
        <p:nvSpPr>
          <p:cNvPr id="6" name="Footer Placeholder 5">
            <a:extLst>
              <a:ext uri="{FF2B5EF4-FFF2-40B4-BE49-F238E27FC236}">
                <a16:creationId xmlns:a16="http://schemas.microsoft.com/office/drawing/2014/main" id="{506A08BD-87C7-16F3-D238-39C60892AA86}"/>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AC47D921-D395-3685-E5EF-CF2E823ECE6D}"/>
              </a:ext>
            </a:extLst>
          </p:cNvPr>
          <p:cNvSpPr>
            <a:spLocks noGrp="1"/>
          </p:cNvSpPr>
          <p:nvPr>
            <p:ph type="sldNum" sz="quarter" idx="12"/>
          </p:nvPr>
        </p:nvSpPr>
        <p:spPr/>
        <p:txBody>
          <a:bodyPr/>
          <a:lstStyle/>
          <a:p>
            <a:fld id="{F1281147-8C12-414E-BAA0-0F24B721C36C}" type="slidenum">
              <a:rPr lang="en-US" smtClean="0"/>
              <a:pPr/>
              <a:t>32</a:t>
            </a:fld>
            <a:endParaRPr lang="en-US"/>
          </a:p>
        </p:txBody>
      </p:sp>
    </p:spTree>
    <p:extLst>
      <p:ext uri="{BB962C8B-B14F-4D97-AF65-F5344CB8AC3E}">
        <p14:creationId xmlns:p14="http://schemas.microsoft.com/office/powerpoint/2010/main" val="410252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Gantt Chart</a:t>
            </a:r>
            <a:r>
              <a:rPr lang="en-US" sz="2735">
                <a:solidFill>
                  <a:prstClr val="white"/>
                </a:solidFill>
                <a:latin typeface="Arial"/>
                <a:cs typeface="Arial"/>
              </a:rPr>
              <a:t>​</a:t>
            </a:r>
          </a:p>
        </p:txBody>
      </p:sp>
      <p:sp>
        <p:nvSpPr>
          <p:cNvPr id="7" name="Footer Placeholder 6">
            <a:extLst>
              <a:ext uri="{FF2B5EF4-FFF2-40B4-BE49-F238E27FC236}">
                <a16:creationId xmlns:a16="http://schemas.microsoft.com/office/drawing/2014/main" id="{22A07F49-89F5-D0F2-017A-58AC93400E35}"/>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71B9752D-1EDE-719E-CA28-37165F8F70CB}"/>
              </a:ext>
            </a:extLst>
          </p:cNvPr>
          <p:cNvSpPr>
            <a:spLocks noGrp="1"/>
          </p:cNvSpPr>
          <p:nvPr>
            <p:ph type="sldNum" sz="quarter" idx="12"/>
          </p:nvPr>
        </p:nvSpPr>
        <p:spPr/>
        <p:txBody>
          <a:bodyPr/>
          <a:lstStyle/>
          <a:p>
            <a:fld id="{F1281147-8C12-414E-BAA0-0F24B721C36C}" type="slidenum">
              <a:rPr lang="en-US" smtClean="0"/>
              <a:pPr/>
              <a:t>33</a:t>
            </a:fld>
            <a:endParaRPr lang="en-US"/>
          </a:p>
        </p:txBody>
      </p:sp>
      <p:pic>
        <p:nvPicPr>
          <p:cNvPr id="1026" name="Picture 2">
            <a:extLst>
              <a:ext uri="{FF2B5EF4-FFF2-40B4-BE49-F238E27FC236}">
                <a16:creationId xmlns:a16="http://schemas.microsoft.com/office/drawing/2014/main" id="{B3FE25B4-7E6D-6D14-E975-3AD243DBD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 y="603504"/>
            <a:ext cx="10661904"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11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611340"/>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950" b="1">
                <a:latin typeface="Arial"/>
                <a:cs typeface="Arial"/>
              </a:rPr>
              <a:t>Project Duration:</a:t>
            </a:r>
          </a:p>
          <a:p>
            <a:pPr>
              <a:lnSpc>
                <a:spcPct val="100000"/>
              </a:lnSpc>
            </a:pPr>
            <a:r>
              <a:rPr lang="en-US" sz="1950">
                <a:latin typeface="Arial"/>
                <a:cs typeface="Arial"/>
              </a:rPr>
              <a:t>Estimated Start date for Tier 1 and 2: June 2024</a:t>
            </a:r>
          </a:p>
          <a:p>
            <a:pPr>
              <a:lnSpc>
                <a:spcPct val="100000"/>
              </a:lnSpc>
            </a:pPr>
            <a:r>
              <a:rPr lang="en-US" sz="1950">
                <a:latin typeface="Arial"/>
                <a:cs typeface="Arial"/>
              </a:rPr>
              <a:t>Estimated Start date for Tier 3 and Programmatic Proposal: September 2024</a:t>
            </a:r>
          </a:p>
          <a:p>
            <a:pPr>
              <a:lnSpc>
                <a:spcPct val="100000"/>
              </a:lnSpc>
            </a:pPr>
            <a:r>
              <a:rPr lang="en-US" sz="1950">
                <a:latin typeface="Arial"/>
                <a:cs typeface="Arial"/>
              </a:rPr>
              <a:t>When planning project duration, factor in three additional months for ethics (IRB) approval and hiring of Research Staff.</a:t>
            </a:r>
          </a:p>
          <a:p>
            <a:pPr lvl="1">
              <a:lnSpc>
                <a:spcPct val="100000"/>
              </a:lnSpc>
              <a:buFontTx/>
              <a:buChar char="-"/>
            </a:pPr>
            <a:r>
              <a:rPr lang="en-US" sz="1950">
                <a:latin typeface="Arial"/>
                <a:cs typeface="Arial"/>
              </a:rPr>
              <a:t>Note that ethics approval will be done at each IHL based on their own standard procedures.</a:t>
            </a:r>
          </a:p>
          <a:p>
            <a:pPr marL="457200" lvl="1" indent="0">
              <a:lnSpc>
                <a:spcPct val="100000"/>
              </a:lnSpc>
              <a:buNone/>
            </a:pPr>
            <a:endParaRPr lang="en-US" sz="1954">
              <a:latin typeface="Arial" panose="020B0604020202020204" pitchFamily="34" charset="0"/>
              <a:cs typeface="Arial" panose="020B0604020202020204" pitchFamily="34" charset="0"/>
            </a:endParaRPr>
          </a:p>
          <a:p>
            <a:pPr marL="0" indent="0" algn="just">
              <a:buNone/>
            </a:pPr>
            <a:r>
              <a:rPr lang="en-US" sz="1950" b="1">
                <a:latin typeface="Arial"/>
                <a:cs typeface="Arial"/>
              </a:rPr>
              <a:t>Co-PI:</a:t>
            </a:r>
            <a:endParaRPr lang="en-SG" sz="1950">
              <a:latin typeface="Arial"/>
              <a:cs typeface="Arial"/>
            </a:endParaRPr>
          </a:p>
          <a:p>
            <a:pPr algn="just"/>
            <a:r>
              <a:rPr lang="en-US" sz="1950">
                <a:latin typeface="Arial"/>
                <a:cs typeface="Arial"/>
              </a:rPr>
              <a:t>The inclusion of a Co-PI from the same institution as the PI is mandatory for all proposals so as to ensure continuity of the project should the PI be unable to continue. </a:t>
            </a:r>
          </a:p>
          <a:p>
            <a:pPr marL="0" indent="0" algn="just">
              <a:buNone/>
            </a:pPr>
            <a:endParaRPr lang="en-US" sz="1954">
              <a:latin typeface="Arial"/>
              <a:cs typeface="Arial"/>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panose="020B0604020202020204" pitchFamily="34" charset="0"/>
                <a:cs typeface="Arial" panose="020B0604020202020204" pitchFamily="34" charset="0"/>
              </a:rPr>
              <a:t>Important Matters to Note</a:t>
            </a:r>
          </a:p>
        </p:txBody>
      </p:sp>
      <p:sp>
        <p:nvSpPr>
          <p:cNvPr id="6" name="Footer Placeholder 5">
            <a:extLst>
              <a:ext uri="{FF2B5EF4-FFF2-40B4-BE49-F238E27FC236}">
                <a16:creationId xmlns:a16="http://schemas.microsoft.com/office/drawing/2014/main" id="{B4D0A675-1144-AA3B-42AC-0FD7CE28DA4C}"/>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6883DE9E-4691-4477-597D-58A3F2B211E9}"/>
              </a:ext>
            </a:extLst>
          </p:cNvPr>
          <p:cNvSpPr>
            <a:spLocks noGrp="1"/>
          </p:cNvSpPr>
          <p:nvPr>
            <p:ph type="sldNum" sz="quarter" idx="12"/>
          </p:nvPr>
        </p:nvSpPr>
        <p:spPr/>
        <p:txBody>
          <a:bodyPr/>
          <a:lstStyle/>
          <a:p>
            <a:fld id="{F1281147-8C12-414E-BAA0-0F24B721C36C}" type="slidenum">
              <a:rPr lang="en-US" smtClean="0"/>
              <a:pPr/>
              <a:t>34</a:t>
            </a:fld>
            <a:endParaRPr lang="en-US"/>
          </a:p>
        </p:txBody>
      </p:sp>
    </p:spTree>
    <p:extLst>
      <p:ext uri="{BB962C8B-B14F-4D97-AF65-F5344CB8AC3E}">
        <p14:creationId xmlns:p14="http://schemas.microsoft.com/office/powerpoint/2010/main" val="2031609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611340"/>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u="sng">
                <a:latin typeface="Arial"/>
                <a:cs typeface="Arial"/>
              </a:rPr>
              <a:t>Direct Cost</a:t>
            </a:r>
            <a:endParaRPr lang="en-US" sz="2000" b="1">
              <a:latin typeface="Arial"/>
              <a:cs typeface="Arial"/>
            </a:endParaRPr>
          </a:p>
          <a:p>
            <a:pPr marL="0" indent="0">
              <a:lnSpc>
                <a:spcPct val="100000"/>
              </a:lnSpc>
              <a:buNone/>
            </a:pPr>
            <a:r>
              <a:rPr lang="en-US" sz="2000" b="1">
                <a:latin typeface="Arial"/>
                <a:cs typeface="Arial"/>
              </a:rPr>
              <a:t>Human Resources Vote:</a:t>
            </a:r>
          </a:p>
          <a:p>
            <a:pPr>
              <a:lnSpc>
                <a:spcPct val="100000"/>
              </a:lnSpc>
            </a:pPr>
            <a:r>
              <a:rPr lang="en-US" sz="2000">
                <a:latin typeface="Arial"/>
                <a:cs typeface="Arial"/>
              </a:rPr>
              <a:t>All related manpower costs for the duration of the hire (PB, AWS, medical benefits, insurance, hiring costs, etc.) must be included. </a:t>
            </a:r>
            <a:endParaRPr lang="en-US" sz="2000">
              <a:latin typeface="Arial" panose="020B0604020202020204" pitchFamily="34" charset="0"/>
              <a:cs typeface="Arial" panose="020B0604020202020204" pitchFamily="34" charset="0"/>
            </a:endParaRPr>
          </a:p>
          <a:p>
            <a:pPr marL="0" indent="0">
              <a:lnSpc>
                <a:spcPct val="100000"/>
              </a:lnSpc>
              <a:buNone/>
            </a:pPr>
            <a:endParaRPr lang="en-US" sz="2000">
              <a:latin typeface="Arial" panose="020B0604020202020204" pitchFamily="34" charset="0"/>
              <a:cs typeface="Arial" panose="020B0604020202020204" pitchFamily="34" charset="0"/>
            </a:endParaRPr>
          </a:p>
          <a:p>
            <a:pPr marL="0" indent="0">
              <a:lnSpc>
                <a:spcPct val="100000"/>
              </a:lnSpc>
              <a:buNone/>
            </a:pPr>
            <a:r>
              <a:rPr lang="en-US" sz="2000" b="1">
                <a:latin typeface="Arial"/>
                <a:cs typeface="Arial"/>
              </a:rPr>
              <a:t>Equipment Vote:</a:t>
            </a:r>
          </a:p>
          <a:p>
            <a:pPr>
              <a:lnSpc>
                <a:spcPct val="100000"/>
              </a:lnSpc>
            </a:pPr>
            <a:r>
              <a:rPr lang="en-US" sz="2000">
                <a:latin typeface="Arial"/>
                <a:cs typeface="Arial"/>
              </a:rPr>
              <a:t>Justifications and quotations must be provided for all equipment budgeted.</a:t>
            </a:r>
          </a:p>
          <a:p>
            <a:pPr lvl="1">
              <a:lnSpc>
                <a:spcPct val="100000"/>
              </a:lnSpc>
              <a:buFont typeface="Arial"/>
              <a:buChar char="•"/>
            </a:pPr>
            <a:r>
              <a:rPr lang="en-US" sz="2000">
                <a:latin typeface="Arial"/>
                <a:cs typeface="Arial"/>
              </a:rPr>
              <a:t>Note: Office equipment such </a:t>
            </a:r>
            <a:r>
              <a:rPr lang="en-GB" sz="2000">
                <a:latin typeface="Arial"/>
                <a:cs typeface="Arial"/>
              </a:rPr>
              <a:t>as </a:t>
            </a:r>
            <a:r>
              <a:rPr lang="en-GB" sz="2000" b="1">
                <a:latin typeface="Arial"/>
                <a:cs typeface="Arial"/>
              </a:rPr>
              <a:t>laptops, PCs,</a:t>
            </a:r>
            <a:r>
              <a:rPr lang="en-GB" sz="2000">
                <a:latin typeface="Arial"/>
                <a:cs typeface="Arial"/>
              </a:rPr>
              <a:t> furniture and fittings, </a:t>
            </a:r>
            <a:r>
              <a:rPr lang="en-GB" sz="2000" b="1">
                <a:latin typeface="Arial"/>
                <a:cs typeface="Arial"/>
              </a:rPr>
              <a:t>office software</a:t>
            </a:r>
            <a:r>
              <a:rPr lang="en-GB" sz="2000">
                <a:latin typeface="Arial"/>
                <a:cs typeface="Arial"/>
              </a:rPr>
              <a:t>, photocopiers, scanners and office supplies are</a:t>
            </a:r>
            <a:r>
              <a:rPr lang="en-US" sz="2000">
                <a:latin typeface="Arial"/>
                <a:cs typeface="Arial"/>
              </a:rPr>
              <a:t> </a:t>
            </a:r>
            <a:r>
              <a:rPr lang="en-US" sz="2000" b="1" u="sng">
                <a:latin typeface="Arial"/>
                <a:cs typeface="Arial"/>
              </a:rPr>
              <a:t>not allowed</a:t>
            </a:r>
            <a:r>
              <a:rPr lang="en-US" sz="2000">
                <a:latin typeface="Arial"/>
                <a:cs typeface="Arial"/>
              </a:rPr>
              <a:t> to be budgeted.</a:t>
            </a:r>
          </a:p>
          <a:p>
            <a:pPr lvl="1">
              <a:lnSpc>
                <a:spcPct val="100000"/>
              </a:lnSpc>
              <a:buFont typeface="Arial"/>
              <a:buChar char="•"/>
            </a:pPr>
            <a:r>
              <a:rPr lang="en-US" sz="2000">
                <a:latin typeface="Arial"/>
                <a:cs typeface="Arial"/>
              </a:rPr>
              <a:t>Only allowed if necessary for the Research </a:t>
            </a:r>
            <a:r>
              <a:rPr lang="en-GB" sz="2000">
                <a:latin typeface="Arial"/>
                <a:cs typeface="Arial"/>
              </a:rPr>
              <a:t>or activity supported by the Funding and is not otherwise reasonably available and accessible; it the Expenses</a:t>
            </a:r>
            <a:r>
              <a:rPr lang="en-US" sz="2000">
                <a:latin typeface="Arial"/>
                <a:cs typeface="Arial"/>
              </a:rPr>
              <a:t> that are directly related to the project.</a:t>
            </a:r>
          </a:p>
          <a:p>
            <a:pPr lvl="1">
              <a:lnSpc>
                <a:spcPct val="100000"/>
              </a:lnSpc>
              <a:buFontTx/>
              <a:buChar char="-"/>
            </a:pPr>
            <a:r>
              <a:rPr lang="en-US" sz="2000">
                <a:latin typeface="Arial"/>
                <a:cs typeface="Arial"/>
              </a:rPr>
              <a:t>For high value equipment purchase ($20,000 and above), PIs are required to update the list of equipment acquired as part of the Half-Yearly Progress Report Submission.</a:t>
            </a:r>
            <a:endParaRPr lang="en-US" sz="2000">
              <a:solidFill>
                <a:srgbClr val="FF0000"/>
              </a:solidFill>
              <a:latin typeface="Arial"/>
              <a:cs typeface="Arial"/>
            </a:endParaRPr>
          </a:p>
          <a:p>
            <a:pPr marL="0" indent="0">
              <a:lnSpc>
                <a:spcPct val="100000"/>
              </a:lnSpc>
              <a:buNone/>
            </a:pPr>
            <a:endParaRPr lang="en-US" sz="200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Finance Matters</a:t>
            </a:r>
          </a:p>
        </p:txBody>
      </p:sp>
      <p:sp>
        <p:nvSpPr>
          <p:cNvPr id="6" name="Footer Placeholder 5">
            <a:extLst>
              <a:ext uri="{FF2B5EF4-FFF2-40B4-BE49-F238E27FC236}">
                <a16:creationId xmlns:a16="http://schemas.microsoft.com/office/drawing/2014/main" id="{B4D0A675-1144-AA3B-42AC-0FD7CE28DA4C}"/>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6883DE9E-4691-4477-597D-58A3F2B211E9}"/>
              </a:ext>
            </a:extLst>
          </p:cNvPr>
          <p:cNvSpPr>
            <a:spLocks noGrp="1"/>
          </p:cNvSpPr>
          <p:nvPr>
            <p:ph type="sldNum" sz="quarter" idx="12"/>
          </p:nvPr>
        </p:nvSpPr>
        <p:spPr/>
        <p:txBody>
          <a:bodyPr/>
          <a:lstStyle/>
          <a:p>
            <a:fld id="{F1281147-8C12-414E-BAA0-0F24B721C36C}" type="slidenum">
              <a:rPr lang="en-US" smtClean="0"/>
              <a:pPr/>
              <a:t>35</a:t>
            </a:fld>
            <a:endParaRPr lang="en-US"/>
          </a:p>
        </p:txBody>
      </p:sp>
    </p:spTree>
    <p:extLst>
      <p:ext uri="{BB962C8B-B14F-4D97-AF65-F5344CB8AC3E}">
        <p14:creationId xmlns:p14="http://schemas.microsoft.com/office/powerpoint/2010/main" val="3753045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243094" y="554571"/>
            <a:ext cx="11694606" cy="5798951"/>
          </a:xfrm>
          <a:prstGeom prst="rect">
            <a:avLst/>
          </a:prstGeom>
          <a:solidFill>
            <a:schemeClr val="bg1"/>
          </a:solidFill>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500" b="1">
                <a:latin typeface="Arial"/>
                <a:cs typeface="Arial"/>
              </a:rPr>
              <a:t>Other Costs Vote:</a:t>
            </a:r>
          </a:p>
          <a:p>
            <a:pPr algn="just">
              <a:lnSpc>
                <a:spcPct val="100000"/>
              </a:lnSpc>
            </a:pPr>
            <a:r>
              <a:rPr lang="en-US" sz="1500">
                <a:latin typeface="Arial"/>
                <a:cs typeface="Arial"/>
              </a:rPr>
              <a:t>Clearly state the required software for the project together with justifications and quotations. Software purchase is allowed only if it is necessary to accomplish the project objectives.</a:t>
            </a:r>
            <a:r>
              <a:rPr lang="en-US" sz="1500">
                <a:latin typeface="Arial"/>
                <a:ea typeface="SimSun"/>
                <a:cs typeface="Arial"/>
              </a:rPr>
              <a:t> Software licenses period should not be longer than project duration. </a:t>
            </a:r>
          </a:p>
          <a:p>
            <a:pPr algn="just">
              <a:lnSpc>
                <a:spcPct val="100000"/>
              </a:lnSpc>
            </a:pPr>
            <a:r>
              <a:rPr lang="en-GB" sz="1500">
                <a:latin typeface="Arial"/>
                <a:cs typeface="Arial"/>
              </a:rPr>
              <a:t>Clearly state the required computer accessories and AV accessories together with justifications and quotations. Only allowed if items are directly related to the project. </a:t>
            </a:r>
          </a:p>
          <a:p>
            <a:pPr algn="just">
              <a:lnSpc>
                <a:spcPct val="100000"/>
              </a:lnSpc>
            </a:pPr>
            <a:r>
              <a:rPr lang="en-US" sz="1500">
                <a:latin typeface="Arial"/>
                <a:cs typeface="Arial"/>
              </a:rPr>
              <a:t>Overseas travel/conference, including professional development for PI and Co-PI:</a:t>
            </a:r>
          </a:p>
          <a:p>
            <a:pPr lvl="1" algn="just">
              <a:lnSpc>
                <a:spcPct val="100000"/>
              </a:lnSpc>
              <a:spcBef>
                <a:spcPts val="200"/>
              </a:spcBef>
              <a:buFontTx/>
              <a:buChar char="-"/>
            </a:pPr>
            <a:r>
              <a:rPr lang="en-US" sz="1500">
                <a:latin typeface="Arial"/>
                <a:cs typeface="Arial"/>
              </a:rPr>
              <a:t>Capped at 5% of the total direct project cost, subject to a maximum budget of S$100,000 (for PP, cap is applied to the project as a whole).</a:t>
            </a:r>
          </a:p>
          <a:p>
            <a:pPr lvl="1" algn="just">
              <a:lnSpc>
                <a:spcPct val="100000"/>
              </a:lnSpc>
              <a:spcBef>
                <a:spcPts val="200"/>
              </a:spcBef>
              <a:buFontTx/>
              <a:buChar char="-"/>
            </a:pPr>
            <a:r>
              <a:rPr lang="en-US" sz="1500">
                <a:latin typeface="Arial"/>
                <a:cs typeface="Arial"/>
              </a:rPr>
              <a:t>Includes local conferences/workshops/seminars; local courses/online courses for PI and Co-PI as well as books, reference materials, lab manuals, specialized journals subscription.</a:t>
            </a:r>
          </a:p>
          <a:p>
            <a:pPr algn="just">
              <a:lnSpc>
                <a:spcPct val="100000"/>
              </a:lnSpc>
            </a:pPr>
            <a:r>
              <a:rPr lang="en-US" sz="1500">
                <a:latin typeface="Arial"/>
                <a:cs typeface="Arial"/>
              </a:rPr>
              <a:t>Professional development (for full time Research Associate/Research Fellow): </a:t>
            </a:r>
          </a:p>
          <a:p>
            <a:pPr algn="just">
              <a:lnSpc>
                <a:spcPct val="100000"/>
              </a:lnSpc>
            </a:pPr>
            <a:r>
              <a:rPr lang="en-US" sz="1500">
                <a:latin typeface="Arial"/>
                <a:cs typeface="Arial"/>
              </a:rPr>
              <a:t>Allowed for up to 2% of the original HR full-time budget, for local conferences/workshops/seminars; local courses/online courses. </a:t>
            </a:r>
          </a:p>
          <a:p>
            <a:pPr lvl="1" algn="just">
              <a:lnSpc>
                <a:spcPct val="100000"/>
              </a:lnSpc>
              <a:spcBef>
                <a:spcPts val="200"/>
              </a:spcBef>
              <a:buFontTx/>
              <a:buChar char="-"/>
            </a:pPr>
            <a:r>
              <a:rPr lang="en-US" sz="1500">
                <a:latin typeface="Arial"/>
                <a:cs typeface="Arial"/>
              </a:rPr>
              <a:t>Publication related cost: </a:t>
            </a:r>
            <a:endParaRPr lang="en-US" sz="1500">
              <a:latin typeface="Arial" panose="020B0604020202020204" pitchFamily="34" charset="0"/>
              <a:cs typeface="Arial" panose="020B0604020202020204" pitchFamily="34" charset="0"/>
            </a:endParaRPr>
          </a:p>
          <a:p>
            <a:pPr lvl="2" algn="just">
              <a:lnSpc>
                <a:spcPct val="100000"/>
              </a:lnSpc>
              <a:spcBef>
                <a:spcPts val="200"/>
              </a:spcBef>
              <a:buFontTx/>
              <a:buChar char="-"/>
            </a:pPr>
            <a:r>
              <a:rPr lang="en-US" sz="1500">
                <a:latin typeface="Arial"/>
                <a:cs typeface="Arial"/>
              </a:rPr>
              <a:t>Allowed up to $3,000 and includes publication charges in scientific publications, books, journals (including open access journals), articles, newsletters, brochures, posters, websites, conference materials, case studies and reports </a:t>
            </a:r>
            <a:endParaRPr lang="en-US" sz="1500">
              <a:latin typeface="Arial" panose="020B0604020202020204" pitchFamily="34" charset="0"/>
              <a:cs typeface="Arial" panose="020B0604020202020204" pitchFamily="34" charset="0"/>
            </a:endParaRPr>
          </a:p>
          <a:p>
            <a:pPr algn="just">
              <a:lnSpc>
                <a:spcPct val="100000"/>
              </a:lnSpc>
            </a:pPr>
            <a:r>
              <a:rPr lang="en-US" sz="1500">
                <a:latin typeface="Arial"/>
                <a:cs typeface="Arial"/>
              </a:rPr>
              <a:t>Tokens of appreciation</a:t>
            </a:r>
          </a:p>
          <a:p>
            <a:pPr lvl="1" algn="just">
              <a:lnSpc>
                <a:spcPct val="100000"/>
              </a:lnSpc>
              <a:spcBef>
                <a:spcPts val="200"/>
              </a:spcBef>
              <a:buFontTx/>
              <a:buChar char="-"/>
            </a:pPr>
            <a:r>
              <a:rPr lang="en-GB" sz="1500">
                <a:latin typeface="Arial"/>
                <a:ea typeface="SimSun"/>
                <a:cs typeface="Arial"/>
              </a:rPr>
              <a:t>C</a:t>
            </a:r>
            <a:r>
              <a:rPr lang="en-GB" sz="1500">
                <a:effectLst/>
                <a:latin typeface="Arial"/>
                <a:ea typeface="SimSun"/>
                <a:cs typeface="Arial"/>
              </a:rPr>
              <a:t>apped up to the equivalent of $10 per survey per person per project. Cash token is not allowed.</a:t>
            </a:r>
          </a:p>
          <a:p>
            <a:pPr lvl="1" algn="just">
              <a:lnSpc>
                <a:spcPct val="100000"/>
              </a:lnSpc>
              <a:spcBef>
                <a:spcPts val="200"/>
              </a:spcBef>
              <a:buFontTx/>
              <a:buChar char="-"/>
            </a:pPr>
            <a:r>
              <a:rPr lang="en-US" sz="1500">
                <a:latin typeface="Arial"/>
                <a:cs typeface="Arial"/>
              </a:rPr>
              <a:t>School personnel who are being approached to participate in the study on account of their official position or their official work and should not receive tokens of appreciation.</a:t>
            </a:r>
          </a:p>
          <a:p>
            <a:pPr algn="just">
              <a:lnSpc>
                <a:spcPct val="100000"/>
              </a:lnSpc>
            </a:pPr>
            <a:endParaRPr lang="en-US" sz="1500">
              <a:latin typeface="Arial" panose="020B0604020202020204" pitchFamily="34" charset="0"/>
              <a:cs typeface="Arial" panose="020B0604020202020204" pitchFamily="34" charset="0"/>
            </a:endParaRPr>
          </a:p>
          <a:p>
            <a:pPr marL="0" indent="0" algn="just">
              <a:lnSpc>
                <a:spcPct val="100000"/>
              </a:lnSpc>
              <a:buNone/>
            </a:pPr>
            <a:endParaRPr lang="en-US" sz="1500">
              <a:latin typeface="Arial" panose="020B0604020202020204" pitchFamily="34" charset="0"/>
              <a:cs typeface="Arial" panose="020B0604020202020204" pitchFamily="34" charset="0"/>
            </a:endParaRPr>
          </a:p>
          <a:p>
            <a:pPr marL="0" indent="0">
              <a:lnSpc>
                <a:spcPct val="100000"/>
              </a:lnSpc>
              <a:buNone/>
            </a:pPr>
            <a:endParaRPr lang="en-US" sz="15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Finance Matters</a:t>
            </a:r>
          </a:p>
        </p:txBody>
      </p:sp>
      <p:sp>
        <p:nvSpPr>
          <p:cNvPr id="6" name="Footer Placeholder 5">
            <a:extLst>
              <a:ext uri="{FF2B5EF4-FFF2-40B4-BE49-F238E27FC236}">
                <a16:creationId xmlns:a16="http://schemas.microsoft.com/office/drawing/2014/main" id="{B4D0A675-1144-AA3B-42AC-0FD7CE28DA4C}"/>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6883DE9E-4691-4477-597D-58A3F2B211E9}"/>
              </a:ext>
            </a:extLst>
          </p:cNvPr>
          <p:cNvSpPr>
            <a:spLocks noGrp="1"/>
          </p:cNvSpPr>
          <p:nvPr>
            <p:ph type="sldNum" sz="quarter" idx="12"/>
          </p:nvPr>
        </p:nvSpPr>
        <p:spPr/>
        <p:txBody>
          <a:bodyPr/>
          <a:lstStyle/>
          <a:p>
            <a:fld id="{F1281147-8C12-414E-BAA0-0F24B721C36C}" type="slidenum">
              <a:rPr lang="en-US" smtClean="0"/>
              <a:pPr/>
              <a:t>36</a:t>
            </a:fld>
            <a:endParaRPr lang="en-US"/>
          </a:p>
        </p:txBody>
      </p:sp>
    </p:spTree>
    <p:extLst>
      <p:ext uri="{BB962C8B-B14F-4D97-AF65-F5344CB8AC3E}">
        <p14:creationId xmlns:p14="http://schemas.microsoft.com/office/powerpoint/2010/main" val="1684108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92166" y="576343"/>
            <a:ext cx="10784889" cy="6285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SG" sz="1954" b="1" u="sng">
                <a:latin typeface="Arial" panose="020B0604020202020204" pitchFamily="34" charset="0"/>
                <a:cs typeface="Arial" panose="020B0604020202020204" pitchFamily="34" charset="0"/>
              </a:rPr>
              <a:t>Indirect Cost</a:t>
            </a:r>
          </a:p>
          <a:p>
            <a:pPr marL="0" indent="0">
              <a:lnSpc>
                <a:spcPct val="100000"/>
              </a:lnSpc>
              <a:buNone/>
            </a:pPr>
            <a:r>
              <a:rPr lang="en-SG" sz="1954" b="1">
                <a:latin typeface="Arial" panose="020B0604020202020204" pitchFamily="34" charset="0"/>
                <a:cs typeface="Arial" panose="020B0604020202020204" pitchFamily="34" charset="0"/>
              </a:rPr>
              <a:t>Projects are provided with overheads (30% of direct costs) for 5</a:t>
            </a:r>
            <a:r>
              <a:rPr lang="en-SG" sz="1954" b="1" baseline="30000">
                <a:latin typeface="Arial" panose="020B0604020202020204" pitchFamily="34" charset="0"/>
                <a:cs typeface="Arial" panose="020B0604020202020204" pitchFamily="34" charset="0"/>
              </a:rPr>
              <a:t>th</a:t>
            </a:r>
            <a:r>
              <a:rPr lang="en-SG" sz="1954" b="1">
                <a:latin typeface="Arial" panose="020B0604020202020204" pitchFamily="34" charset="0"/>
                <a:cs typeface="Arial" panose="020B0604020202020204" pitchFamily="34" charset="0"/>
              </a:rPr>
              <a:t> tranche</a:t>
            </a:r>
            <a:endParaRPr lang="en-SG" sz="1954">
              <a:latin typeface="Arial" panose="020B0604020202020204" pitchFamily="34" charset="0"/>
              <a:cs typeface="Arial" panose="020B0604020202020204" pitchFamily="34" charset="0"/>
            </a:endParaRPr>
          </a:p>
          <a:p>
            <a:pPr>
              <a:lnSpc>
                <a:spcPct val="100000"/>
              </a:lnSpc>
            </a:pPr>
            <a:r>
              <a:rPr lang="en-SG" sz="1954">
                <a:latin typeface="Arial" panose="020B0604020202020204" pitchFamily="34" charset="0"/>
                <a:cs typeface="Arial" panose="020B0604020202020204" pitchFamily="34" charset="0"/>
              </a:rPr>
              <a:t>Management of Overheads should align with respective institute’s policies</a:t>
            </a:r>
          </a:p>
          <a:p>
            <a:pPr>
              <a:lnSpc>
                <a:spcPct val="100000"/>
              </a:lnSpc>
            </a:pPr>
            <a:r>
              <a:rPr lang="en-US" sz="1954">
                <a:latin typeface="Arial" panose="020B0604020202020204" pitchFamily="34" charset="0"/>
                <a:cs typeface="Arial" panose="020B0604020202020204" pitchFamily="34" charset="0"/>
              </a:rPr>
              <a:t>Overheads are part of the tier quantum and should be included in project budget planning</a:t>
            </a:r>
            <a:endParaRPr lang="en-SG" sz="1954">
              <a:latin typeface="Arial" panose="020B0604020202020204" pitchFamily="34" charset="0"/>
              <a:cs typeface="Arial" panose="020B0604020202020204" pitchFamily="34" charset="0"/>
            </a:endParaRPr>
          </a:p>
          <a:p>
            <a:pPr marL="0" indent="0">
              <a:lnSpc>
                <a:spcPct val="100000"/>
              </a:lnSpc>
              <a:buNone/>
            </a:pPr>
            <a:r>
              <a:rPr lang="en-SG" sz="1954">
                <a:latin typeface="Arial" panose="020B0604020202020204" pitchFamily="34" charset="0"/>
                <a:cs typeface="Arial" panose="020B0604020202020204" pitchFamily="34" charset="0"/>
              </a:rPr>
              <a:t>Example:</a:t>
            </a:r>
            <a:endParaRPr lang="en-US" sz="1954">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Finance Matters</a:t>
            </a:r>
          </a:p>
        </p:txBody>
      </p:sp>
      <p:graphicFrame>
        <p:nvGraphicFramePr>
          <p:cNvPr id="6" name="Table 5">
            <a:extLst>
              <a:ext uri="{FF2B5EF4-FFF2-40B4-BE49-F238E27FC236}">
                <a16:creationId xmlns:a16="http://schemas.microsoft.com/office/drawing/2014/main" id="{0ED60E00-7556-44FF-B16B-F9344292C1EE}"/>
              </a:ext>
            </a:extLst>
          </p:cNvPr>
          <p:cNvGraphicFramePr>
            <a:graphicFrameLocks noGrp="1"/>
          </p:cNvGraphicFramePr>
          <p:nvPr>
            <p:extLst>
              <p:ext uri="{D42A27DB-BD31-4B8C-83A1-F6EECF244321}">
                <p14:modId xmlns:p14="http://schemas.microsoft.com/office/powerpoint/2010/main" val="496441211"/>
              </p:ext>
            </p:extLst>
          </p:nvPr>
        </p:nvGraphicFramePr>
        <p:xfrm>
          <a:off x="765497" y="2682065"/>
          <a:ext cx="10496369" cy="3586259"/>
        </p:xfrm>
        <a:graphic>
          <a:graphicData uri="http://schemas.openxmlformats.org/drawingml/2006/table">
            <a:tbl>
              <a:tblPr firstRow="1" bandRow="1">
                <a:tableStyleId>{5C22544A-7EE6-4342-B048-85BDC9FD1C3A}</a:tableStyleId>
              </a:tblPr>
              <a:tblGrid>
                <a:gridCol w="5494192">
                  <a:extLst>
                    <a:ext uri="{9D8B030D-6E8A-4147-A177-3AD203B41FA5}">
                      <a16:colId xmlns:a16="http://schemas.microsoft.com/office/drawing/2014/main" val="2275437829"/>
                    </a:ext>
                  </a:extLst>
                </a:gridCol>
                <a:gridCol w="5002177">
                  <a:extLst>
                    <a:ext uri="{9D8B030D-6E8A-4147-A177-3AD203B41FA5}">
                      <a16:colId xmlns:a16="http://schemas.microsoft.com/office/drawing/2014/main" val="91989336"/>
                    </a:ext>
                  </a:extLst>
                </a:gridCol>
              </a:tblGrid>
              <a:tr h="364767">
                <a:tc>
                  <a:txBody>
                    <a:bodyPr/>
                    <a:lstStyle/>
                    <a:p>
                      <a:r>
                        <a:rPr lang="en-US" sz="1500">
                          <a:latin typeface="Arial"/>
                          <a:cs typeface="Arial"/>
                        </a:rPr>
                        <a:t>VOTE</a:t>
                      </a:r>
                    </a:p>
                  </a:txBody>
                  <a:tcPr marL="66998" marR="66998" marT="33499" marB="33499"/>
                </a:tc>
                <a:tc>
                  <a:txBody>
                    <a:bodyPr/>
                    <a:lstStyle/>
                    <a:p>
                      <a:pPr algn="ctr"/>
                      <a:r>
                        <a:rPr lang="en-US" sz="1500">
                          <a:latin typeface="Arial"/>
                          <a:cs typeface="Arial"/>
                        </a:rPr>
                        <a:t>TOTAL COSTS ($)</a:t>
                      </a:r>
                    </a:p>
                  </a:txBody>
                  <a:tcPr marL="66998" marR="66998" marT="33499" marB="33499"/>
                </a:tc>
                <a:extLst>
                  <a:ext uri="{0D108BD9-81ED-4DB2-BD59-A6C34878D82A}">
                    <a16:rowId xmlns:a16="http://schemas.microsoft.com/office/drawing/2014/main" val="728630624"/>
                  </a:ext>
                </a:extLst>
              </a:tr>
              <a:tr h="364767">
                <a:tc>
                  <a:txBody>
                    <a:bodyPr/>
                    <a:lstStyle/>
                    <a:p>
                      <a:r>
                        <a:rPr lang="en-US" sz="1500">
                          <a:latin typeface="Arial"/>
                          <a:cs typeface="Arial"/>
                        </a:rPr>
                        <a:t>Human</a:t>
                      </a:r>
                      <a:r>
                        <a:rPr lang="en-US" sz="1500" baseline="0">
                          <a:latin typeface="Arial"/>
                          <a:cs typeface="Arial"/>
                        </a:rPr>
                        <a:t> Resource Costs</a:t>
                      </a:r>
                      <a:endParaRPr lang="en-US" sz="1500">
                        <a:latin typeface="Arial"/>
                        <a:cs typeface="Arial"/>
                      </a:endParaRPr>
                    </a:p>
                  </a:txBody>
                  <a:tcPr marL="66998" marR="66998" marT="33499" marB="33499"/>
                </a:tc>
                <a:tc>
                  <a:txBody>
                    <a:bodyPr/>
                    <a:lstStyle/>
                    <a:p>
                      <a:pPr algn="ctr"/>
                      <a:r>
                        <a:rPr lang="en-US" sz="1500">
                          <a:latin typeface="Arial"/>
                          <a:cs typeface="Arial"/>
                        </a:rPr>
                        <a:t>$80,000</a:t>
                      </a:r>
                    </a:p>
                  </a:txBody>
                  <a:tcPr marL="66998" marR="66998" marT="33499" marB="33499"/>
                </a:tc>
                <a:extLst>
                  <a:ext uri="{0D108BD9-81ED-4DB2-BD59-A6C34878D82A}">
                    <a16:rowId xmlns:a16="http://schemas.microsoft.com/office/drawing/2014/main" val="286165834"/>
                  </a:ext>
                </a:extLst>
              </a:tr>
              <a:tr h="364767">
                <a:tc>
                  <a:txBody>
                    <a:bodyPr/>
                    <a:lstStyle/>
                    <a:p>
                      <a:r>
                        <a:rPr lang="en-US" sz="1500" baseline="0">
                          <a:latin typeface="Arial"/>
                          <a:cs typeface="Arial"/>
                        </a:rPr>
                        <a:t>Equipment Costs</a:t>
                      </a:r>
                      <a:endParaRPr lang="en-US" sz="1500">
                        <a:latin typeface="Arial"/>
                        <a:cs typeface="Arial"/>
                      </a:endParaRPr>
                    </a:p>
                  </a:txBody>
                  <a:tcPr marL="66998" marR="66998" marT="33499" marB="33499"/>
                </a:tc>
                <a:tc>
                  <a:txBody>
                    <a:bodyPr/>
                    <a:lstStyle/>
                    <a:p>
                      <a:pPr algn="ctr"/>
                      <a:r>
                        <a:rPr lang="en-US" sz="1500">
                          <a:latin typeface="Arial"/>
                          <a:cs typeface="Arial"/>
                        </a:rPr>
                        <a:t>$40,000</a:t>
                      </a:r>
                    </a:p>
                  </a:txBody>
                  <a:tcPr marL="66998" marR="66998" marT="33499" marB="33499"/>
                </a:tc>
                <a:extLst>
                  <a:ext uri="{0D108BD9-81ED-4DB2-BD59-A6C34878D82A}">
                    <a16:rowId xmlns:a16="http://schemas.microsoft.com/office/drawing/2014/main" val="2846927175"/>
                  </a:ext>
                </a:extLst>
              </a:tr>
              <a:tr h="364767">
                <a:tc>
                  <a:txBody>
                    <a:bodyPr/>
                    <a:lstStyle/>
                    <a:p>
                      <a:r>
                        <a:rPr lang="en-US" sz="1500">
                          <a:latin typeface="Arial"/>
                          <a:cs typeface="Arial"/>
                        </a:rPr>
                        <a:t>Consumable Costs</a:t>
                      </a:r>
                    </a:p>
                  </a:txBody>
                  <a:tcPr marL="66998" marR="66998" marT="33499" marB="33499"/>
                </a:tc>
                <a:tc>
                  <a:txBody>
                    <a:bodyPr/>
                    <a:lstStyle/>
                    <a:p>
                      <a:pPr algn="ctr"/>
                      <a:r>
                        <a:rPr lang="en-US" sz="1500">
                          <a:latin typeface="Arial"/>
                          <a:cs typeface="Arial"/>
                        </a:rPr>
                        <a:t>$40,000</a:t>
                      </a:r>
                    </a:p>
                  </a:txBody>
                  <a:tcPr marL="66998" marR="66998" marT="33499" marB="33499"/>
                </a:tc>
                <a:extLst>
                  <a:ext uri="{0D108BD9-81ED-4DB2-BD59-A6C34878D82A}">
                    <a16:rowId xmlns:a16="http://schemas.microsoft.com/office/drawing/2014/main" val="1892546705"/>
                  </a:ext>
                </a:extLst>
              </a:tr>
              <a:tr h="364767">
                <a:tc>
                  <a:txBody>
                    <a:bodyPr/>
                    <a:lstStyle/>
                    <a:p>
                      <a:r>
                        <a:rPr lang="en-US" sz="1500">
                          <a:latin typeface="Arial"/>
                          <a:cs typeface="Arial"/>
                        </a:rPr>
                        <a:t>Other Costs</a:t>
                      </a:r>
                    </a:p>
                  </a:txBody>
                  <a:tcPr marL="66998" marR="66998" marT="33499" marB="33499"/>
                </a:tc>
                <a:tc>
                  <a:txBody>
                    <a:bodyPr/>
                    <a:lstStyle/>
                    <a:p>
                      <a:pPr algn="ctr"/>
                      <a:r>
                        <a:rPr lang="en-US" sz="1500">
                          <a:latin typeface="Arial"/>
                          <a:cs typeface="Arial"/>
                        </a:rPr>
                        <a:t>$40,000</a:t>
                      </a:r>
                    </a:p>
                  </a:txBody>
                  <a:tcPr marL="66998" marR="66998" marT="33499" marB="33499"/>
                </a:tc>
                <a:extLst>
                  <a:ext uri="{0D108BD9-81ED-4DB2-BD59-A6C34878D82A}">
                    <a16:rowId xmlns:a16="http://schemas.microsoft.com/office/drawing/2014/main" val="1574097391"/>
                  </a:ext>
                </a:extLst>
              </a:tr>
              <a:tr h="364767">
                <a:tc>
                  <a:txBody>
                    <a:bodyPr/>
                    <a:lstStyle/>
                    <a:p>
                      <a:r>
                        <a:rPr lang="en-US" sz="1500" b="1">
                          <a:latin typeface="Arial"/>
                          <a:cs typeface="Arial"/>
                        </a:rPr>
                        <a:t>Total Direct Cost</a:t>
                      </a:r>
                    </a:p>
                  </a:txBody>
                  <a:tcPr marL="66998" marR="66998" marT="33499" marB="33499">
                    <a:solidFill>
                      <a:schemeClr val="tx2">
                        <a:lumMod val="60000"/>
                        <a:lumOff val="40000"/>
                      </a:schemeClr>
                    </a:solidFill>
                  </a:tcPr>
                </a:tc>
                <a:tc>
                  <a:txBody>
                    <a:bodyPr/>
                    <a:lstStyle/>
                    <a:p>
                      <a:pPr algn="ctr"/>
                      <a:r>
                        <a:rPr lang="en-US" sz="1500">
                          <a:latin typeface="Arial"/>
                          <a:cs typeface="Arial"/>
                        </a:rPr>
                        <a:t>$200,000</a:t>
                      </a:r>
                    </a:p>
                  </a:txBody>
                  <a:tcPr marL="66998" marR="66998" marT="33499" marB="33499">
                    <a:solidFill>
                      <a:schemeClr val="tx2">
                        <a:lumMod val="60000"/>
                        <a:lumOff val="40000"/>
                      </a:schemeClr>
                    </a:solidFill>
                  </a:tcPr>
                </a:tc>
                <a:extLst>
                  <a:ext uri="{0D108BD9-81ED-4DB2-BD59-A6C34878D82A}">
                    <a16:rowId xmlns:a16="http://schemas.microsoft.com/office/drawing/2014/main" val="10005"/>
                  </a:ext>
                </a:extLst>
              </a:tr>
              <a:tr h="662537">
                <a:tc>
                  <a:txBody>
                    <a:bodyPr/>
                    <a:lstStyle/>
                    <a:p>
                      <a:r>
                        <a:rPr lang="en-US" sz="1500">
                          <a:latin typeface="Arial"/>
                          <a:cs typeface="Arial"/>
                        </a:rPr>
                        <a:t>Institutional</a:t>
                      </a:r>
                      <a:r>
                        <a:rPr lang="en-US" sz="1500" baseline="0">
                          <a:latin typeface="Arial"/>
                          <a:cs typeface="Arial"/>
                        </a:rPr>
                        <a:t> Indirect Research Costs (IIRC)</a:t>
                      </a:r>
                    </a:p>
                    <a:p>
                      <a:r>
                        <a:rPr lang="en-US" sz="1500" baseline="0">
                          <a:latin typeface="Arial"/>
                          <a:cs typeface="Arial"/>
                        </a:rPr>
                        <a:t>(30% of Total Direct Cost)</a:t>
                      </a:r>
                      <a:endParaRPr lang="en-US" sz="1500">
                        <a:latin typeface="Arial"/>
                        <a:cs typeface="Arial"/>
                      </a:endParaRPr>
                    </a:p>
                  </a:txBody>
                  <a:tcPr marL="66998" marR="66998" marT="33499" marB="33499"/>
                </a:tc>
                <a:tc>
                  <a:txBody>
                    <a:bodyPr/>
                    <a:lstStyle/>
                    <a:p>
                      <a:pPr algn="ctr"/>
                      <a:r>
                        <a:rPr lang="en-US" sz="1500">
                          <a:latin typeface="Arial"/>
                          <a:cs typeface="Arial"/>
                        </a:rPr>
                        <a:t>$60,000</a:t>
                      </a:r>
                    </a:p>
                  </a:txBody>
                  <a:tcPr marL="66998" marR="66998" marT="33499" marB="33499" anchor="ctr"/>
                </a:tc>
                <a:extLst>
                  <a:ext uri="{0D108BD9-81ED-4DB2-BD59-A6C34878D82A}">
                    <a16:rowId xmlns:a16="http://schemas.microsoft.com/office/drawing/2014/main" val="1080678863"/>
                  </a:ext>
                </a:extLst>
              </a:tr>
              <a:tr h="367560">
                <a:tc>
                  <a:txBody>
                    <a:bodyPr/>
                    <a:lstStyle/>
                    <a:p>
                      <a:pPr algn="l" fontAlgn="t"/>
                      <a:r>
                        <a:rPr lang="en-US" sz="1500" b="1">
                          <a:effectLst/>
                          <a:latin typeface="Arial"/>
                          <a:cs typeface="Arial"/>
                        </a:rPr>
                        <a:t>Grand Total</a:t>
                      </a:r>
                    </a:p>
                  </a:txBody>
                  <a:tcPr marL="34895" marR="34895" marT="34895" marB="34895">
                    <a:solidFill>
                      <a:schemeClr val="tx2">
                        <a:lumMod val="60000"/>
                        <a:lumOff val="40000"/>
                      </a:schemeClr>
                    </a:solidFill>
                  </a:tcPr>
                </a:tc>
                <a:tc>
                  <a:txBody>
                    <a:bodyPr/>
                    <a:lstStyle/>
                    <a:p>
                      <a:pPr algn="ctr" fontAlgn="t"/>
                      <a:r>
                        <a:rPr lang="en-US" sz="1500" b="1">
                          <a:effectLst/>
                          <a:latin typeface="Arial"/>
                          <a:cs typeface="Arial"/>
                        </a:rPr>
                        <a:t>$260,000</a:t>
                      </a:r>
                    </a:p>
                  </a:txBody>
                  <a:tcPr marL="34895" marR="34895" marT="34895" marB="34895">
                    <a:solidFill>
                      <a:schemeClr val="tx2">
                        <a:lumMod val="60000"/>
                        <a:lumOff val="40000"/>
                      </a:schemeClr>
                    </a:solidFill>
                  </a:tcPr>
                </a:tc>
                <a:extLst>
                  <a:ext uri="{0D108BD9-81ED-4DB2-BD59-A6C34878D82A}">
                    <a16:rowId xmlns:a16="http://schemas.microsoft.com/office/drawing/2014/main" val="2812985462"/>
                  </a:ext>
                </a:extLst>
              </a:tr>
              <a:tr h="367560">
                <a:tc>
                  <a:txBody>
                    <a:bodyPr/>
                    <a:lstStyle/>
                    <a:p>
                      <a:pPr algn="l" fontAlgn="t"/>
                      <a:r>
                        <a:rPr lang="en-US" sz="1500" b="1">
                          <a:effectLst/>
                          <a:latin typeface="Arial"/>
                          <a:cs typeface="Arial"/>
                        </a:rPr>
                        <a:t>Project Tier</a:t>
                      </a:r>
                    </a:p>
                  </a:txBody>
                  <a:tcPr marL="34895" marR="34895" marT="34895" marB="34895"/>
                </a:tc>
                <a:tc>
                  <a:txBody>
                    <a:bodyPr/>
                    <a:lstStyle/>
                    <a:p>
                      <a:pPr algn="ctr" fontAlgn="t"/>
                      <a:r>
                        <a:rPr lang="en-US" sz="1500" b="1">
                          <a:effectLst/>
                          <a:latin typeface="Arial"/>
                          <a:cs typeface="Arial"/>
                        </a:rPr>
                        <a:t>2</a:t>
                      </a:r>
                    </a:p>
                  </a:txBody>
                  <a:tcPr marL="34895" marR="34895" marT="34895" marB="34895"/>
                </a:tc>
                <a:extLst>
                  <a:ext uri="{0D108BD9-81ED-4DB2-BD59-A6C34878D82A}">
                    <a16:rowId xmlns:a16="http://schemas.microsoft.com/office/drawing/2014/main" val="223912329"/>
                  </a:ext>
                </a:extLst>
              </a:tr>
            </a:tbl>
          </a:graphicData>
        </a:graphic>
      </p:graphicFrame>
      <p:sp>
        <p:nvSpPr>
          <p:cNvPr id="7" name="Footer Placeholder 6">
            <a:extLst>
              <a:ext uri="{FF2B5EF4-FFF2-40B4-BE49-F238E27FC236}">
                <a16:creationId xmlns:a16="http://schemas.microsoft.com/office/drawing/2014/main" id="{BB9A6AED-22A0-A9CB-0056-2CCB5BB91671}"/>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DF6D8731-BDED-D256-534B-7A45E7737C8C}"/>
              </a:ext>
            </a:extLst>
          </p:cNvPr>
          <p:cNvSpPr>
            <a:spLocks noGrp="1"/>
          </p:cNvSpPr>
          <p:nvPr>
            <p:ph type="sldNum" sz="quarter" idx="12"/>
          </p:nvPr>
        </p:nvSpPr>
        <p:spPr/>
        <p:txBody>
          <a:bodyPr/>
          <a:lstStyle/>
          <a:p>
            <a:fld id="{F1281147-8C12-414E-BAA0-0F24B721C36C}" type="slidenum">
              <a:rPr lang="en-US" smtClean="0"/>
              <a:pPr/>
              <a:t>37</a:t>
            </a:fld>
            <a:endParaRPr lang="en-US"/>
          </a:p>
        </p:txBody>
      </p:sp>
    </p:spTree>
    <p:extLst>
      <p:ext uri="{BB962C8B-B14F-4D97-AF65-F5344CB8AC3E}">
        <p14:creationId xmlns:p14="http://schemas.microsoft.com/office/powerpoint/2010/main" val="332242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407038" y="697191"/>
            <a:ext cx="11377924" cy="532419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293"/>
              </a:spcBef>
              <a:spcAft>
                <a:spcPts val="195"/>
              </a:spcAft>
              <a:buNone/>
            </a:pPr>
            <a:r>
              <a:rPr lang="en-SG" sz="1950" b="1">
                <a:latin typeface="Arial"/>
                <a:cs typeface="Arial"/>
              </a:rPr>
              <a:t>Funding covers the 5th Tranche Education Research Funding Programme (FY2023-2027)</a:t>
            </a:r>
          </a:p>
          <a:p>
            <a:pPr marL="0" indent="0" algn="just">
              <a:lnSpc>
                <a:spcPct val="100000"/>
              </a:lnSpc>
              <a:spcBef>
                <a:spcPts val="293"/>
              </a:spcBef>
              <a:spcAft>
                <a:spcPts val="195"/>
              </a:spcAft>
              <a:buNone/>
            </a:pPr>
            <a:endParaRPr lang="en-SG" sz="1954" b="1">
              <a:latin typeface="Arial" panose="020B0604020202020204" pitchFamily="34" charset="0"/>
              <a:cs typeface="Arial" panose="020B0604020202020204" pitchFamily="34" charset="0"/>
            </a:endParaRPr>
          </a:p>
          <a:p>
            <a:pPr marL="0" indent="0" algn="just">
              <a:lnSpc>
                <a:spcPct val="100000"/>
              </a:lnSpc>
              <a:spcBef>
                <a:spcPts val="293"/>
              </a:spcBef>
              <a:spcAft>
                <a:spcPts val="195"/>
              </a:spcAft>
              <a:buNone/>
            </a:pPr>
            <a:r>
              <a:rPr lang="en-SG" sz="1950">
                <a:latin typeface="Arial"/>
                <a:cs typeface="Arial"/>
              </a:rPr>
              <a:t>For detailed information on finance matters, PIs are to refer to the ERFP guidelines and T&amp;C governing the ERFP grant </a:t>
            </a:r>
            <a:endParaRPr lang="en-SG" sz="1950">
              <a:latin typeface="Arial" panose="020B0604020202020204" pitchFamily="34" charset="0"/>
              <a:cs typeface="Arial" panose="020B0604020202020204" pitchFamily="34" charset="0"/>
            </a:endParaRPr>
          </a:p>
          <a:p>
            <a:pPr lvl="1" algn="just">
              <a:lnSpc>
                <a:spcPct val="100000"/>
              </a:lnSpc>
              <a:spcBef>
                <a:spcPts val="293"/>
              </a:spcBef>
              <a:spcAft>
                <a:spcPts val="195"/>
              </a:spcAft>
              <a:buFontTx/>
              <a:buChar char="-"/>
            </a:pPr>
            <a:r>
              <a:rPr lang="en-SG" sz="1950">
                <a:latin typeface="Arial"/>
                <a:cs typeface="Arial"/>
              </a:rPr>
              <a:t>ERFP Guidelines and T&amp;C will take precedence over respective institute’s guidelines and practices.</a:t>
            </a:r>
          </a:p>
          <a:p>
            <a:pPr lvl="1" algn="just">
              <a:lnSpc>
                <a:spcPct val="100000"/>
              </a:lnSpc>
              <a:spcBef>
                <a:spcPts val="293"/>
              </a:spcBef>
              <a:spcAft>
                <a:spcPts val="195"/>
              </a:spcAft>
              <a:buFontTx/>
              <a:buChar char="-"/>
            </a:pPr>
            <a:r>
              <a:rPr lang="en-SG" sz="1950">
                <a:latin typeface="Arial"/>
                <a:cs typeface="Arial"/>
              </a:rPr>
              <a:t>Payment of project-related claims/invoices to claimant/vendors will be made by IHLs based on respective institute’s guidelines and practices.</a:t>
            </a:r>
          </a:p>
          <a:p>
            <a:pPr lvl="1" algn="just">
              <a:lnSpc>
                <a:spcPct val="100000"/>
              </a:lnSpc>
              <a:spcBef>
                <a:spcPts val="293"/>
              </a:spcBef>
              <a:spcAft>
                <a:spcPts val="195"/>
              </a:spcAft>
              <a:buFontTx/>
              <a:buChar char="-"/>
            </a:pPr>
            <a:r>
              <a:rPr lang="en-SG" sz="1950">
                <a:latin typeface="Arial"/>
                <a:cs typeface="Arial"/>
              </a:rPr>
              <a:t>Project expenditure and overheads will be disbursed to IHLs on a quarterly basis by default</a:t>
            </a:r>
            <a:r>
              <a:rPr lang="en-SG" sz="1950" baseline="30000">
                <a:latin typeface="Arial"/>
                <a:cs typeface="Arial"/>
              </a:rPr>
              <a:t>1</a:t>
            </a:r>
            <a:r>
              <a:rPr lang="en-SG" sz="1950">
                <a:latin typeface="Arial"/>
                <a:cs typeface="Arial"/>
              </a:rPr>
              <a:t>.</a:t>
            </a:r>
          </a:p>
          <a:p>
            <a:pPr lvl="1" algn="just">
              <a:lnSpc>
                <a:spcPct val="100000"/>
              </a:lnSpc>
              <a:spcBef>
                <a:spcPts val="293"/>
              </a:spcBef>
              <a:spcAft>
                <a:spcPts val="195"/>
              </a:spcAft>
              <a:buFontTx/>
              <a:buChar char="-"/>
            </a:pPr>
            <a:r>
              <a:rPr lang="en-SG" sz="1950">
                <a:latin typeface="Arial"/>
                <a:cs typeface="Arial"/>
              </a:rPr>
              <a:t>All project activities and expenditure must be according to the approved budget line items and be incurred between the project start date and end date.</a:t>
            </a:r>
          </a:p>
          <a:p>
            <a:pPr lvl="2" algn="just">
              <a:lnSpc>
                <a:spcPct val="100000"/>
              </a:lnSpc>
              <a:spcBef>
                <a:spcPts val="293"/>
              </a:spcBef>
              <a:spcAft>
                <a:spcPts val="195"/>
              </a:spcAft>
            </a:pPr>
            <a:r>
              <a:rPr lang="en-SG" sz="1950">
                <a:latin typeface="Arial"/>
                <a:cs typeface="Arial"/>
              </a:rPr>
              <a:t>PIs should avoid purchasing certain items, such as equipment in the last three months of the project. (Refer to ERFP Guideline for details and other similar cases.)</a:t>
            </a:r>
          </a:p>
          <a:p>
            <a:pPr lvl="1" algn="just">
              <a:lnSpc>
                <a:spcPct val="100000"/>
              </a:lnSpc>
              <a:spcBef>
                <a:spcPts val="293"/>
              </a:spcBef>
              <a:spcAft>
                <a:spcPts val="195"/>
              </a:spcAft>
              <a:buFontTx/>
              <a:buChar char="-"/>
            </a:pPr>
            <a:r>
              <a:rPr lang="en-US" sz="1950">
                <a:latin typeface="Arial"/>
                <a:cs typeface="Arial"/>
              </a:rPr>
              <a:t>PIs must ensure that there are sufficient funds in the four project votes before committing to any purchases or payments.</a:t>
            </a:r>
          </a:p>
          <a:p>
            <a:pPr lvl="2" algn="just">
              <a:lnSpc>
                <a:spcPct val="100000"/>
              </a:lnSpc>
              <a:spcBef>
                <a:spcPts val="293"/>
              </a:spcBef>
              <a:spcAft>
                <a:spcPts val="195"/>
              </a:spcAft>
            </a:pPr>
            <a:endParaRPr lang="en-SG" sz="1954">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Finance Matters</a:t>
            </a:r>
          </a:p>
        </p:txBody>
      </p:sp>
      <p:sp>
        <p:nvSpPr>
          <p:cNvPr id="6" name="Footer Placeholder 5">
            <a:extLst>
              <a:ext uri="{FF2B5EF4-FFF2-40B4-BE49-F238E27FC236}">
                <a16:creationId xmlns:a16="http://schemas.microsoft.com/office/drawing/2014/main" id="{151E8261-26AA-950E-44A0-065BC27DDF98}"/>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945CDBB0-9444-BDF6-C0A1-7352DE2EED2A}"/>
              </a:ext>
            </a:extLst>
          </p:cNvPr>
          <p:cNvSpPr>
            <a:spLocks noGrp="1"/>
          </p:cNvSpPr>
          <p:nvPr>
            <p:ph type="sldNum" sz="quarter" idx="12"/>
          </p:nvPr>
        </p:nvSpPr>
        <p:spPr/>
        <p:txBody>
          <a:bodyPr/>
          <a:lstStyle/>
          <a:p>
            <a:fld id="{F1281147-8C12-414E-BAA0-0F24B721C36C}" type="slidenum">
              <a:rPr lang="en-US" smtClean="0"/>
              <a:pPr/>
              <a:t>38</a:t>
            </a:fld>
            <a:endParaRPr lang="en-US"/>
          </a:p>
        </p:txBody>
      </p:sp>
      <p:sp>
        <p:nvSpPr>
          <p:cNvPr id="4" name="TextBox 3">
            <a:extLst>
              <a:ext uri="{FF2B5EF4-FFF2-40B4-BE49-F238E27FC236}">
                <a16:creationId xmlns:a16="http://schemas.microsoft.com/office/drawing/2014/main" id="{8BE765E7-6E88-AD3E-4D6F-44CD50F47C4F}"/>
              </a:ext>
            </a:extLst>
          </p:cNvPr>
          <p:cNvSpPr txBox="1"/>
          <p:nvPr/>
        </p:nvSpPr>
        <p:spPr>
          <a:xfrm>
            <a:off x="407038" y="6006920"/>
            <a:ext cx="6292850" cy="307777"/>
          </a:xfrm>
          <a:prstGeom prst="rect">
            <a:avLst/>
          </a:prstGeom>
          <a:noFill/>
        </p:spPr>
        <p:txBody>
          <a:bodyPr wrap="square">
            <a:spAutoFit/>
          </a:bodyPr>
          <a:lstStyle/>
          <a:p>
            <a:pPr defTabSz="893232">
              <a:defRPr/>
            </a:pPr>
            <a:r>
              <a:rPr lang="en-GB" sz="1400" baseline="30000">
                <a:effectLst/>
                <a:latin typeface="Arial" panose="020B0604020202020204" pitchFamily="34" charset="0"/>
                <a:ea typeface="SimSun" panose="02010600030101010101" pitchFamily="2" charset="-122"/>
              </a:rPr>
              <a:t>1</a:t>
            </a:r>
            <a:r>
              <a:rPr lang="en-GB" sz="1400">
                <a:effectLst/>
                <a:latin typeface="Arial" panose="020B0604020202020204" pitchFamily="34" charset="0"/>
                <a:ea typeface="SimSun" panose="02010600030101010101" pitchFamily="2" charset="-122"/>
              </a:rPr>
              <a:t>Separate arrangement may be made for selected IHLs</a:t>
            </a:r>
            <a:endParaRPr lang="en-US" sz="1400">
              <a:latin typeface="Arial"/>
              <a:cs typeface="Arial"/>
            </a:endParaRPr>
          </a:p>
        </p:txBody>
      </p:sp>
    </p:spTree>
    <p:extLst>
      <p:ext uri="{BB962C8B-B14F-4D97-AF65-F5344CB8AC3E}">
        <p14:creationId xmlns:p14="http://schemas.microsoft.com/office/powerpoint/2010/main" val="128092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92166" y="705243"/>
            <a:ext cx="10719696" cy="5806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SG" sz="2149" b="1">
                <a:latin typeface="Arial" panose="020B0604020202020204" pitchFamily="34" charset="0"/>
                <a:cs typeface="Arial" panose="020B0604020202020204" pitchFamily="34" charset="0"/>
              </a:rPr>
              <a:t>Other matters</a:t>
            </a:r>
          </a:p>
          <a:p>
            <a:pPr algn="just">
              <a:lnSpc>
                <a:spcPct val="100000"/>
              </a:lnSpc>
            </a:pPr>
            <a:r>
              <a:rPr lang="en-SG" sz="2149">
                <a:latin typeface="Arial" panose="020B0604020202020204" pitchFamily="34" charset="0"/>
                <a:cs typeface="Arial" panose="020B0604020202020204" pitchFamily="34" charset="0"/>
              </a:rPr>
              <a:t>PIs are advised to be prudent, transparent and accountable for all project financial matters.</a:t>
            </a:r>
          </a:p>
          <a:p>
            <a:pPr algn="just">
              <a:lnSpc>
                <a:spcPct val="100000"/>
              </a:lnSpc>
            </a:pPr>
            <a:r>
              <a:rPr lang="en-SG" sz="2149">
                <a:latin typeface="Arial" panose="020B0604020202020204" pitchFamily="34" charset="0"/>
                <a:cs typeface="Arial" panose="020B0604020202020204" pitchFamily="34" charset="0"/>
              </a:rPr>
              <a:t>ERFPO aims to provide support to PIs and learn together to improve processes as we progress.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Finance Matters</a:t>
            </a:r>
          </a:p>
        </p:txBody>
      </p:sp>
      <p:sp>
        <p:nvSpPr>
          <p:cNvPr id="6" name="Footer Placeholder 5">
            <a:extLst>
              <a:ext uri="{FF2B5EF4-FFF2-40B4-BE49-F238E27FC236}">
                <a16:creationId xmlns:a16="http://schemas.microsoft.com/office/drawing/2014/main" id="{5B2B6D3E-A91C-3F78-DC80-3C17918B7085}"/>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3464D33A-1228-9BDF-EA44-23E6B5CDE2A1}"/>
              </a:ext>
            </a:extLst>
          </p:cNvPr>
          <p:cNvSpPr>
            <a:spLocks noGrp="1"/>
          </p:cNvSpPr>
          <p:nvPr>
            <p:ph type="sldNum" sz="quarter" idx="12"/>
          </p:nvPr>
        </p:nvSpPr>
        <p:spPr/>
        <p:txBody>
          <a:bodyPr/>
          <a:lstStyle/>
          <a:p>
            <a:fld id="{F1281147-8C12-414E-BAA0-0F24B721C36C}" type="slidenum">
              <a:rPr lang="en-US" smtClean="0"/>
              <a:pPr/>
              <a:t>39</a:t>
            </a:fld>
            <a:endParaRPr lang="en-US"/>
          </a:p>
        </p:txBody>
      </p:sp>
    </p:spTree>
    <p:extLst>
      <p:ext uri="{BB962C8B-B14F-4D97-AF65-F5344CB8AC3E}">
        <p14:creationId xmlns:p14="http://schemas.microsoft.com/office/powerpoint/2010/main" val="300687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13999"/>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586"/>
              </a:spcBef>
              <a:spcAft>
                <a:spcPts val="195"/>
              </a:spcAft>
              <a:buNone/>
            </a:pPr>
            <a:endParaRPr lang="en-US" altLang="en-US" sz="1758" b="1">
              <a:latin typeface="Arial" panose="020B0604020202020204" pitchFamily="34" charset="0"/>
              <a:cs typeface="Arial" panose="020B0604020202020204" pitchFamily="34" charset="0"/>
            </a:endParaRPr>
          </a:p>
          <a:p>
            <a:pPr fontAlgn="base"/>
            <a:r>
              <a:rPr lang="en-US" sz="1800" kern="1200">
                <a:solidFill>
                  <a:schemeClr val="dk1"/>
                </a:solidFill>
                <a:effectLst/>
                <a:latin typeface="+mn-lt"/>
                <a:ea typeface="+mn-ea"/>
                <a:cs typeface="+mn-cs"/>
              </a:rPr>
              <a:t>The Education Research Funding </a:t>
            </a:r>
            <a:r>
              <a:rPr lang="en-US" sz="1800" kern="1200" err="1">
                <a:solidFill>
                  <a:schemeClr val="dk1"/>
                </a:solidFill>
                <a:effectLst/>
                <a:latin typeface="+mn-lt"/>
                <a:ea typeface="+mn-ea"/>
                <a:cs typeface="+mn-cs"/>
              </a:rPr>
              <a:t>Programme</a:t>
            </a:r>
            <a:r>
              <a:rPr lang="en-US" sz="1800" kern="1200">
                <a:solidFill>
                  <a:schemeClr val="dk1"/>
                </a:solidFill>
                <a:effectLst/>
                <a:latin typeface="+mn-lt"/>
                <a:ea typeface="+mn-ea"/>
                <a:cs typeface="+mn-cs"/>
              </a:rPr>
              <a:t> (ERFP) is a research fund supported by the Ministry of Education (MOE), Singapore and administered by ERFP Office (ERFPO) for all eligible education researchers in Institutes of Higher Learning (IHL).</a:t>
            </a:r>
            <a:endParaRPr lang="en-US" sz="1800" kern="1200">
              <a:solidFill>
                <a:schemeClr val="dk1"/>
              </a:solidFill>
              <a:effectLst/>
              <a:latin typeface="+mn-lt"/>
              <a:cs typeface="Arial"/>
            </a:endParaRPr>
          </a:p>
          <a:p>
            <a:pPr marL="0" indent="0">
              <a:buNone/>
            </a:pPr>
            <a:endParaRPr lang="en-US" sz="1800" kern="1200">
              <a:solidFill>
                <a:schemeClr val="dk1"/>
              </a:solidFill>
              <a:effectLst/>
              <a:latin typeface="+mn-lt"/>
              <a:ea typeface="+mn-ea"/>
              <a:cs typeface="+mn-cs"/>
            </a:endParaRPr>
          </a:p>
          <a:p>
            <a:r>
              <a:rPr lang="en-US" sz="1800" kern="1200">
                <a:solidFill>
                  <a:schemeClr val="dk1"/>
                </a:solidFill>
                <a:effectLst/>
                <a:latin typeface="+mn-lt"/>
                <a:ea typeface="+mn-ea"/>
                <a:cs typeface="+mn-cs"/>
              </a:rPr>
              <a:t>The </a:t>
            </a:r>
            <a:r>
              <a:rPr lang="en-US" sz="1800">
                <a:solidFill>
                  <a:schemeClr val="dk1"/>
                </a:solidFill>
              </a:rPr>
              <a:t>5th tranche </a:t>
            </a:r>
            <a:r>
              <a:rPr lang="en-US" sz="1800" kern="1200">
                <a:solidFill>
                  <a:schemeClr val="dk1"/>
                </a:solidFill>
                <a:effectLst/>
                <a:latin typeface="+mn-lt"/>
                <a:ea typeface="+mn-ea"/>
                <a:cs typeface="+mn-cs"/>
              </a:rPr>
              <a:t>of ERFP (FY2023-FY2027) will continue to build on the work that has been undertaken in the previous cycles of education funding by strengthening the foundation (in terms of knowledge, capability, and structure) for education research, development and innovation in existing and emerging research areas.</a:t>
            </a:r>
            <a:r>
              <a:rPr lang="en-US" sz="1800">
                <a:solidFill>
                  <a:schemeClr val="dk1"/>
                </a:solidFill>
              </a:rPr>
              <a:t> </a:t>
            </a:r>
            <a:endParaRPr lang="en-US" sz="1800" kern="1200">
              <a:solidFill>
                <a:schemeClr val="dk1"/>
              </a:solidFill>
              <a:effectLst/>
              <a:latin typeface="+mn-lt"/>
              <a:cs typeface="Arial"/>
            </a:endParaRPr>
          </a:p>
          <a:p>
            <a:endParaRPr lang="en-US" sz="1800" kern="1200">
              <a:solidFill>
                <a:schemeClr val="dk1"/>
              </a:solidFill>
              <a:effectLst/>
              <a:latin typeface="+mn-lt"/>
              <a:ea typeface="+mn-ea"/>
              <a:cs typeface="+mn-cs"/>
            </a:endParaRPr>
          </a:p>
          <a:p>
            <a:r>
              <a:rPr lang="en-US" sz="1800" u="none" kern="1200">
                <a:solidFill>
                  <a:schemeClr val="dk1"/>
                </a:solidFill>
                <a:effectLst/>
                <a:latin typeface="+mn-lt"/>
                <a:ea typeface="+mn-ea"/>
                <a:cs typeface="+mn-cs"/>
              </a:rPr>
              <a:t>ERFPO</a:t>
            </a:r>
            <a:r>
              <a:rPr lang="en-US" sz="1800" kern="1200">
                <a:solidFill>
                  <a:schemeClr val="dk1"/>
                </a:solidFill>
                <a:effectLst/>
                <a:latin typeface="+mn-lt"/>
                <a:ea typeface="+mn-ea"/>
                <a:cs typeface="+mn-cs"/>
              </a:rPr>
              <a:t> will encourage efforts to design, develop and implement strategic, evidence-based, collaborative, scientifically-rigorous and outcomes-focused innovations in schools and classrooms. The primary aims are to improve classroom practice, enhance student outcomes, and build organizational and teacher capacities.</a:t>
            </a:r>
            <a:endParaRPr lang="en-US" sz="1758">
              <a:solidFill>
                <a:schemeClr val="dk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About ERFP</a:t>
            </a:r>
          </a:p>
        </p:txBody>
      </p:sp>
      <p:sp>
        <p:nvSpPr>
          <p:cNvPr id="7" name="Footer Placeholder 6">
            <a:extLst>
              <a:ext uri="{FF2B5EF4-FFF2-40B4-BE49-F238E27FC236}">
                <a16:creationId xmlns:a16="http://schemas.microsoft.com/office/drawing/2014/main" id="{E1A18634-CBE3-18A2-DEAA-BF0D2D69F52F}"/>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999679D7-DCD6-470A-8201-57516D15BF37}"/>
              </a:ext>
            </a:extLst>
          </p:cNvPr>
          <p:cNvSpPr>
            <a:spLocks noGrp="1"/>
          </p:cNvSpPr>
          <p:nvPr>
            <p:ph type="sldNum" sz="quarter" idx="12"/>
          </p:nvPr>
        </p:nvSpPr>
        <p:spPr/>
        <p:txBody>
          <a:bodyPr/>
          <a:lstStyle/>
          <a:p>
            <a:fld id="{F1281147-8C12-414E-BAA0-0F24B721C36C}" type="slidenum">
              <a:rPr lang="en-US" smtClean="0"/>
              <a:pPr/>
              <a:t>4</a:t>
            </a:fld>
            <a:endParaRPr lang="en-US"/>
          </a:p>
        </p:txBody>
      </p:sp>
    </p:spTree>
    <p:extLst>
      <p:ext uri="{BB962C8B-B14F-4D97-AF65-F5344CB8AC3E}">
        <p14:creationId xmlns:p14="http://schemas.microsoft.com/office/powerpoint/2010/main" val="3719801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603920" y="837428"/>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300" b="1">
                <a:latin typeface="Arial"/>
                <a:cs typeface="Arial"/>
              </a:rPr>
              <a:t>Contact Information</a:t>
            </a:r>
          </a:p>
          <a:p>
            <a:pPr>
              <a:lnSpc>
                <a:spcPct val="100000"/>
              </a:lnSpc>
            </a:pPr>
            <a:r>
              <a:rPr lang="en-US" sz="2100">
                <a:latin typeface="Arial"/>
                <a:cs typeface="Arial"/>
              </a:rPr>
              <a:t>For general grants queries, please email ERFPO </a:t>
            </a:r>
            <a:r>
              <a:rPr lang="en-US" sz="2100" u="sng">
                <a:latin typeface="Arial"/>
                <a:cs typeface="Arial"/>
                <a:hlinkClick r:id="rId3"/>
              </a:rPr>
              <a:t>grants@erfp.edu.sg</a:t>
            </a:r>
            <a:r>
              <a:rPr lang="en-US" sz="2100">
                <a:latin typeface="Arial"/>
                <a:cs typeface="Arial"/>
              </a:rPr>
              <a:t>.</a:t>
            </a:r>
            <a:endParaRPr lang="en-US" sz="2100" u="sng">
              <a:latin typeface="Arial" panose="020B0604020202020204" pitchFamily="34" charset="0"/>
              <a:cs typeface="Arial" panose="020B0604020202020204" pitchFamily="34" charset="0"/>
            </a:endParaRPr>
          </a:p>
          <a:p>
            <a:pPr>
              <a:lnSpc>
                <a:spcPct val="100000"/>
              </a:lnSpc>
            </a:pPr>
            <a:r>
              <a:rPr lang="en-US" sz="2100">
                <a:latin typeface="Arial"/>
                <a:cs typeface="Arial"/>
              </a:rPr>
              <a:t>For technical assistance on ROMS, please email Research Operation Management System IT Support (NIE) </a:t>
            </a:r>
            <a:r>
              <a:rPr lang="en-US" sz="2100" u="sng">
                <a:latin typeface="Arial"/>
                <a:cs typeface="Arial"/>
                <a:hlinkClick r:id="rId4"/>
              </a:rPr>
              <a:t>servicedesk@nie.edu.sg</a:t>
            </a:r>
            <a:r>
              <a:rPr lang="en-US" sz="2100">
                <a:latin typeface="Arial"/>
                <a:cs typeface="Arial"/>
              </a:rPr>
              <a:t>.</a:t>
            </a:r>
          </a:p>
          <a:p>
            <a:pPr>
              <a:lnSpc>
                <a:spcPct val="100000"/>
              </a:lnSpc>
            </a:pPr>
            <a:r>
              <a:rPr lang="en-US" sz="2100">
                <a:latin typeface="Arial"/>
                <a:cs typeface="Arial"/>
              </a:rPr>
              <a:t>For queries on Points of Contact (POCs) of the respective IHLs, please email ERFPO  </a:t>
            </a:r>
            <a:r>
              <a:rPr lang="en-US" sz="2100" u="sng">
                <a:latin typeface="Arial"/>
                <a:cs typeface="Arial"/>
                <a:hlinkClick r:id="rId5"/>
              </a:rPr>
              <a:t>grants@erfp.edu.sg</a:t>
            </a:r>
            <a:r>
              <a:rPr lang="en-US" sz="2100">
                <a:latin typeface="Arial"/>
                <a:cs typeface="Arial"/>
              </a:rPr>
              <a:t>.</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Additional Information</a:t>
            </a:r>
            <a:endParaRPr lang="en-US" sz="2735">
              <a:solidFill>
                <a:prstClr val="white"/>
              </a:solidFill>
              <a:latin typeface="Arial"/>
              <a:cs typeface="Arial"/>
            </a:endParaRPr>
          </a:p>
        </p:txBody>
      </p:sp>
      <p:sp>
        <p:nvSpPr>
          <p:cNvPr id="6" name="Footer Placeholder 5">
            <a:extLst>
              <a:ext uri="{FF2B5EF4-FFF2-40B4-BE49-F238E27FC236}">
                <a16:creationId xmlns:a16="http://schemas.microsoft.com/office/drawing/2014/main" id="{25695B36-0A96-C21F-1153-2F24C218E53E}"/>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EE019088-1B29-5C7F-74D7-B3544CC999F3}"/>
              </a:ext>
            </a:extLst>
          </p:cNvPr>
          <p:cNvSpPr>
            <a:spLocks noGrp="1"/>
          </p:cNvSpPr>
          <p:nvPr>
            <p:ph type="sldNum" sz="quarter" idx="12"/>
          </p:nvPr>
        </p:nvSpPr>
        <p:spPr/>
        <p:txBody>
          <a:bodyPr/>
          <a:lstStyle/>
          <a:p>
            <a:fld id="{F1281147-8C12-414E-BAA0-0F24B721C36C}" type="slidenum">
              <a:rPr lang="en-US" smtClean="0"/>
              <a:pPr/>
              <a:t>40</a:t>
            </a:fld>
            <a:endParaRPr lang="en-US"/>
          </a:p>
        </p:txBody>
      </p:sp>
    </p:spTree>
    <p:extLst>
      <p:ext uri="{BB962C8B-B14F-4D97-AF65-F5344CB8AC3E}">
        <p14:creationId xmlns:p14="http://schemas.microsoft.com/office/powerpoint/2010/main" val="132989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FC21B15-850E-44FF-9424-A618F4BC3F11}"/>
              </a:ext>
            </a:extLst>
          </p:cNvPr>
          <p:cNvSpPr txBox="1">
            <a:spLocks/>
          </p:cNvSpPr>
          <p:nvPr/>
        </p:nvSpPr>
        <p:spPr>
          <a:xfrm>
            <a:off x="592166" y="576343"/>
            <a:ext cx="10784889" cy="6285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endParaRPr lang="en-US" sz="3908" b="1">
              <a:latin typeface="Arial" panose="020B0604020202020204" pitchFamily="34" charset="0"/>
              <a:cs typeface="Arial" panose="020B0604020202020204" pitchFamily="34" charset="0"/>
            </a:endParaRPr>
          </a:p>
          <a:p>
            <a:pPr marL="0" indent="0" algn="ctr">
              <a:lnSpc>
                <a:spcPct val="100000"/>
              </a:lnSpc>
              <a:spcBef>
                <a:spcPts val="0"/>
              </a:spcBef>
              <a:buNone/>
            </a:pPr>
            <a:r>
              <a:rPr lang="en-US" sz="3908" b="1">
                <a:latin typeface="Arial" panose="020B0604020202020204" pitchFamily="34" charset="0"/>
                <a:cs typeface="Arial" panose="020B0604020202020204" pitchFamily="34" charset="0"/>
              </a:rPr>
              <a:t>Q&amp;A Session</a:t>
            </a:r>
          </a:p>
        </p:txBody>
      </p:sp>
      <p:sp>
        <p:nvSpPr>
          <p:cNvPr id="3" name="Footer Placeholder 2">
            <a:extLst>
              <a:ext uri="{FF2B5EF4-FFF2-40B4-BE49-F238E27FC236}">
                <a16:creationId xmlns:a16="http://schemas.microsoft.com/office/drawing/2014/main" id="{C4A37386-F9B1-8864-65CD-FBB1C7E0E1AF}"/>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19F3F2BC-8251-C2C2-1E12-4B038FF55467}"/>
              </a:ext>
            </a:extLst>
          </p:cNvPr>
          <p:cNvSpPr>
            <a:spLocks noGrp="1"/>
          </p:cNvSpPr>
          <p:nvPr>
            <p:ph type="sldNum" sz="quarter" idx="12"/>
          </p:nvPr>
        </p:nvSpPr>
        <p:spPr/>
        <p:txBody>
          <a:bodyPr/>
          <a:lstStyle/>
          <a:p>
            <a:fld id="{F1281147-8C12-414E-BAA0-0F24B721C36C}" type="slidenum">
              <a:rPr lang="en-US" smtClean="0"/>
              <a:pPr/>
              <a:t>41</a:t>
            </a:fld>
            <a:endParaRPr lang="en-US"/>
          </a:p>
        </p:txBody>
      </p:sp>
    </p:spTree>
    <p:extLst>
      <p:ext uri="{BB962C8B-B14F-4D97-AF65-F5344CB8AC3E}">
        <p14:creationId xmlns:p14="http://schemas.microsoft.com/office/powerpoint/2010/main" val="2532238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55"/>
            <a:r>
              <a:rPr lang="en-US" sz="2735">
                <a:solidFill>
                  <a:schemeClr val="bg1"/>
                </a:solidFill>
                <a:latin typeface="Arial" panose="020B0604020202020204" pitchFamily="34" charset="0"/>
                <a:cs typeface="Arial" panose="020B0604020202020204" pitchFamily="34" charset="0"/>
              </a:rPr>
              <a:t>Breakout Session</a:t>
            </a:r>
            <a:endParaRPr lang="en-US" sz="2735">
              <a:solidFill>
                <a:prstClr val="white"/>
              </a:solidFill>
              <a:latin typeface="Arial"/>
              <a:cs typeface="Arial"/>
            </a:endParaRPr>
          </a:p>
        </p:txBody>
      </p:sp>
      <p:graphicFrame>
        <p:nvGraphicFramePr>
          <p:cNvPr id="6" name="Table 5">
            <a:extLst>
              <a:ext uri="{FF2B5EF4-FFF2-40B4-BE49-F238E27FC236}">
                <a16:creationId xmlns:a16="http://schemas.microsoft.com/office/drawing/2014/main" id="{EE02E065-4675-4ED5-B300-D46F27675456}"/>
              </a:ext>
            </a:extLst>
          </p:cNvPr>
          <p:cNvGraphicFramePr>
            <a:graphicFrameLocks noGrp="1"/>
          </p:cNvGraphicFramePr>
          <p:nvPr>
            <p:extLst>
              <p:ext uri="{D42A27DB-BD31-4B8C-83A1-F6EECF244321}">
                <p14:modId xmlns:p14="http://schemas.microsoft.com/office/powerpoint/2010/main" val="896416288"/>
              </p:ext>
            </p:extLst>
          </p:nvPr>
        </p:nvGraphicFramePr>
        <p:xfrm>
          <a:off x="732304" y="1147220"/>
          <a:ext cx="11010197" cy="1988349"/>
        </p:xfrm>
        <a:graphic>
          <a:graphicData uri="http://schemas.openxmlformats.org/drawingml/2006/table">
            <a:tbl>
              <a:tblPr firstRow="1" firstCol="1" bandRow="1"/>
              <a:tblGrid>
                <a:gridCol w="2267637">
                  <a:extLst>
                    <a:ext uri="{9D8B030D-6E8A-4147-A177-3AD203B41FA5}">
                      <a16:colId xmlns:a16="http://schemas.microsoft.com/office/drawing/2014/main" val="3084574128"/>
                    </a:ext>
                  </a:extLst>
                </a:gridCol>
                <a:gridCol w="4773975">
                  <a:extLst>
                    <a:ext uri="{9D8B030D-6E8A-4147-A177-3AD203B41FA5}">
                      <a16:colId xmlns:a16="http://schemas.microsoft.com/office/drawing/2014/main" val="1229642072"/>
                    </a:ext>
                  </a:extLst>
                </a:gridCol>
                <a:gridCol w="3968585">
                  <a:extLst>
                    <a:ext uri="{9D8B030D-6E8A-4147-A177-3AD203B41FA5}">
                      <a16:colId xmlns:a16="http://schemas.microsoft.com/office/drawing/2014/main" val="4259825890"/>
                    </a:ext>
                  </a:extLst>
                </a:gridCol>
              </a:tblGrid>
              <a:tr h="662783">
                <a:tc>
                  <a:txBody>
                    <a:bodyPr/>
                    <a:lstStyle/>
                    <a:p>
                      <a:pPr lvl="0" algn="ctr">
                        <a:lnSpc>
                          <a:spcPct val="100000"/>
                        </a:lnSpc>
                        <a:spcBef>
                          <a:spcPts val="0"/>
                        </a:spcBef>
                        <a:spcAft>
                          <a:spcPts val="0"/>
                        </a:spcAft>
                        <a:buNone/>
                      </a:pPr>
                      <a:r>
                        <a:rPr lang="en-US" sz="2000" b="1" i="0" u="none" strike="noStrike" kern="1200" cap="none" spc="0" normalizeH="0" baseline="0" noProof="0">
                          <a:ln>
                            <a:noFill/>
                          </a:ln>
                          <a:solidFill>
                            <a:schemeClr val="bg1"/>
                          </a:solidFill>
                          <a:effectLst/>
                          <a:uLnTx/>
                          <a:uFillTx/>
                          <a:latin typeface="Arial"/>
                        </a:rPr>
                        <a:t>Room Number</a:t>
                      </a:r>
                      <a:endParaRPr lang="en-US" sz="2000" b="0" i="0" u="none" strike="noStrike" kern="1200" cap="none" spc="0" normalizeH="0" baseline="0" noProof="0">
                        <a:ln>
                          <a:noFill/>
                        </a:ln>
                        <a:effectLst/>
                        <a:uLnTx/>
                        <a:uFillTx/>
                      </a:endParaRPr>
                    </a:p>
                  </a:txBody>
                  <a:tcPr marL="59499" marR="59499" marT="9015" marB="0" anchor="ctr">
                    <a:lnL w="12700">
                      <a:solidFill>
                        <a:srgbClr val="FFFFFF"/>
                      </a:solidFill>
                    </a:lnL>
                    <a:lnR w="12700">
                      <a:solidFill>
                        <a:srgbClr val="FFFFFF"/>
                      </a:solidFill>
                    </a:lnR>
                    <a:lnT w="12700">
                      <a:solidFill>
                        <a:srgbClr val="FFFFFF"/>
                      </a:solidFill>
                    </a:lnT>
                    <a:lnB w="38099">
                      <a:solidFill>
                        <a:srgbClr val="FFFFFF"/>
                      </a:solidFill>
                    </a:lnB>
                    <a:solidFill>
                      <a:srgbClr val="002060"/>
                    </a:solidFill>
                  </a:tcPr>
                </a:tc>
                <a:tc>
                  <a:txBody>
                    <a:bodyPr/>
                    <a:lstStyle/>
                    <a:p>
                      <a:pPr marL="0" lvl="0" indent="0" algn="ctr">
                        <a:lnSpc>
                          <a:spcPct val="100000"/>
                        </a:lnSpc>
                        <a:spcBef>
                          <a:spcPts val="0"/>
                        </a:spcBef>
                        <a:spcAft>
                          <a:spcPts val="0"/>
                        </a:spcAft>
                        <a:buNone/>
                      </a:pPr>
                      <a:r>
                        <a:rPr lang="en-US" sz="2000" b="1" i="0" u="none" strike="noStrike" kern="1200" cap="none" spc="0" normalizeH="0" baseline="0" noProof="0">
                          <a:ln>
                            <a:noFill/>
                          </a:ln>
                          <a:solidFill>
                            <a:schemeClr val="bg1"/>
                          </a:solidFill>
                          <a:effectLst/>
                          <a:uLnTx/>
                          <a:uFillTx/>
                          <a:latin typeface="Arial"/>
                        </a:rPr>
                        <a:t>Breakout Room Name</a:t>
                      </a:r>
                      <a:endParaRPr kumimoji="0" lang="en-US"/>
                    </a:p>
                  </a:txBody>
                  <a:tcPr marL="59499" marR="59499" marT="9015" marB="0"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38099"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chemeClr val="bg1"/>
                          </a:solidFill>
                          <a:effectLst/>
                          <a:uLnTx/>
                          <a:uFillTx/>
                          <a:latin typeface="Arial"/>
                          <a:ea typeface="+mn-ea"/>
                          <a:cs typeface="Arial"/>
                        </a:rPr>
                        <a:t>Facilitators</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983951087"/>
                  </a:ext>
                </a:extLst>
              </a:tr>
              <a:tr h="691188">
                <a:tc>
                  <a:txBody>
                    <a:bodyPr/>
                    <a:lstStyle/>
                    <a:p>
                      <a:pPr marL="0" marR="0" lvl="0" indent="0" algn="ctr" rtl="0">
                        <a:lnSpc>
                          <a:spcPct val="114999"/>
                        </a:lnSpc>
                        <a:spcBef>
                          <a:spcPts val="0"/>
                        </a:spcBef>
                        <a:spcAft>
                          <a:spcPts val="0"/>
                        </a:spcAft>
                        <a:buClrTx/>
                        <a:buSzTx/>
                        <a:buFont typeface="Symbol" panose="05050102010706020507" pitchFamily="18" charset="2"/>
                        <a:buNone/>
                      </a:pPr>
                      <a:r>
                        <a:rPr lang="en-US" sz="2000" b="0" kern="1200" spc="-5">
                          <a:solidFill>
                            <a:schemeClr val="tx1"/>
                          </a:solidFill>
                          <a:effectLst/>
                          <a:latin typeface="Arial"/>
                          <a:ea typeface="+mn-ea"/>
                          <a:cs typeface="Arial"/>
                        </a:rPr>
                        <a:t>BR1</a:t>
                      </a:r>
                    </a:p>
                  </a:txBody>
                  <a:tcPr marL="59499" marR="59499" marT="9015" marB="0" anchor="ctr">
                    <a:lnL w="12700">
                      <a:solidFill>
                        <a:srgbClr val="FFFFFF"/>
                      </a:solidFill>
                    </a:lnL>
                    <a:lnR w="12700" cap="flat" cmpd="sng" algn="ctr">
                      <a:solidFill>
                        <a:srgbClr val="FFFFFF"/>
                      </a:solidFill>
                      <a:prstDash val="solid"/>
                      <a:round/>
                      <a:headEnd type="none" w="med" len="med"/>
                      <a:tailEnd type="none" w="med" len="med"/>
                    </a:lnR>
                    <a:lnT w="38099" cap="flat" cmpd="sng" algn="ctr">
                      <a:solidFill>
                        <a:srgbClr val="FFFFFF"/>
                      </a:solidFill>
                      <a:prstDash val="solid"/>
                      <a:round/>
                      <a:headEnd type="none" w="med" len="med"/>
                      <a:tailEnd type="none" w="med" len="med"/>
                    </a:lnT>
                    <a:lnB w="12700">
                      <a:solidFill>
                        <a:srgbClr val="FFFFFF"/>
                      </a:solidFill>
                    </a:lnB>
                    <a:solidFill>
                      <a:schemeClr val="accent1">
                        <a:lumMod val="20000"/>
                        <a:lumOff val="80000"/>
                      </a:schemeClr>
                    </a:solidFill>
                  </a:tcPr>
                </a:tc>
                <a:tc>
                  <a:txBody>
                    <a:bodyPr/>
                    <a:lstStyle/>
                    <a:p>
                      <a:pPr marL="0" lvl="0" indent="0" algn="ctr">
                        <a:lnSpc>
                          <a:spcPct val="114999"/>
                        </a:lnSpc>
                        <a:spcBef>
                          <a:spcPts val="0"/>
                        </a:spcBef>
                        <a:spcAft>
                          <a:spcPts val="0"/>
                        </a:spcAft>
                        <a:buNone/>
                      </a:pPr>
                      <a:r>
                        <a:rPr lang="en-US" sz="2000" b="0" i="0" u="none" strike="noStrike" kern="1200" spc="-5" noProof="0">
                          <a:solidFill>
                            <a:schemeClr val="tx1"/>
                          </a:solidFill>
                          <a:effectLst/>
                          <a:latin typeface="Arial"/>
                        </a:rPr>
                        <a:t>Instructional Core</a:t>
                      </a:r>
                      <a:endParaRPr lang="en-US"/>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099"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i="0" u="none" strike="noStrike" kern="1200" cap="none" normalizeH="0" baseline="0">
                          <a:ln>
                            <a:noFill/>
                          </a:ln>
                          <a:solidFill>
                            <a:schemeClr val="tx1"/>
                          </a:solidFill>
                          <a:effectLst/>
                          <a:latin typeface="Arial"/>
                          <a:ea typeface="+mn-ea"/>
                          <a:cs typeface="Arial"/>
                        </a:rPr>
                        <a:t>NIE: Dr</a:t>
                      </a:r>
                      <a:r>
                        <a:rPr kumimoji="0" lang="en-US" sz="2000" i="0" u="none" strike="noStrike" kern="1200" cap="none" normalizeH="0" baseline="0">
                          <a:ln>
                            <a:noFill/>
                          </a:ln>
                          <a:solidFill>
                            <a:schemeClr val="tx1"/>
                          </a:solidFill>
                          <a:effectLst/>
                          <a:latin typeface="Arial"/>
                          <a:ea typeface="+mn-ea"/>
                          <a:cs typeface="Arial"/>
                        </a:rPr>
                        <a:t> Divya </a:t>
                      </a:r>
                      <a:r>
                        <a:rPr lang="en-US" sz="2000" kern="1200">
                          <a:solidFill>
                            <a:schemeClr val="tx1"/>
                          </a:solidFill>
                          <a:effectLst/>
                          <a:latin typeface="Arial"/>
                          <a:ea typeface="+mn-ea"/>
                          <a:cs typeface="Arial"/>
                        </a:rPr>
                        <a:t>Bhardwaj</a:t>
                      </a:r>
                      <a:endParaRPr lang="en-SG" sz="2000">
                        <a:solidFill>
                          <a:schemeClr val="tx1"/>
                        </a:solidFill>
                        <a:effectLst/>
                        <a:latin typeface="Arial"/>
                        <a:ea typeface="Calibri" panose="020F0502020204030204" pitchFamily="34" charset="0"/>
                        <a:cs typeface="Arial"/>
                      </a:endParaRP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19435544"/>
                  </a:ext>
                </a:extLst>
              </a:tr>
              <a:tr h="634378">
                <a:tc>
                  <a:txBody>
                    <a:bodyPr/>
                    <a:lstStyle/>
                    <a:p>
                      <a:pPr marL="0" marR="0" lvl="0" indent="0" algn="ctr" rtl="0">
                        <a:lnSpc>
                          <a:spcPct val="100000"/>
                        </a:lnSpc>
                        <a:spcBef>
                          <a:spcPts val="0"/>
                        </a:spcBef>
                        <a:spcAft>
                          <a:spcPts val="0"/>
                        </a:spcAft>
                        <a:buClrTx/>
                        <a:buSzTx/>
                        <a:buFontTx/>
                        <a:buNone/>
                      </a:pPr>
                      <a:r>
                        <a:rPr lang="en-US" sz="2000" b="0" kern="1200" spc="-5">
                          <a:solidFill>
                            <a:schemeClr val="tx1"/>
                          </a:solidFill>
                          <a:effectLst/>
                          <a:latin typeface="Arial"/>
                          <a:ea typeface="+mn-ea"/>
                          <a:cs typeface="Arial"/>
                        </a:rPr>
                        <a:t>BR2</a:t>
                      </a:r>
                    </a:p>
                  </a:txBody>
                  <a:tcPr marL="59499" marR="59499" marT="9015" marB="0" anchor="ctr">
                    <a:lnL w="12700">
                      <a:solidFill>
                        <a:srgbClr val="FFFFFF"/>
                      </a:solidFill>
                    </a:lnL>
                    <a:lnR w="12700">
                      <a:solidFill>
                        <a:srgbClr val="FFFFFF"/>
                      </a:solidFill>
                    </a:lnR>
                    <a:lnT w="12700">
                      <a:solidFill>
                        <a:srgbClr val="FFFFFF"/>
                      </a:solidFill>
                    </a:lnT>
                    <a:lnB w="12700">
                      <a:solidFill>
                        <a:srgbClr val="FFFFFF"/>
                      </a:solidFill>
                    </a:lnB>
                    <a:solidFill>
                      <a:schemeClr val="accent1">
                        <a:lumMod val="20000"/>
                        <a:lumOff val="80000"/>
                      </a:schemeClr>
                    </a:solidFill>
                  </a:tcPr>
                </a:tc>
                <a:tc>
                  <a:txBody>
                    <a:bodyPr/>
                    <a:lstStyle/>
                    <a:p>
                      <a:pPr marL="0" lvl="0" indent="0" algn="ctr">
                        <a:lnSpc>
                          <a:spcPct val="100000"/>
                        </a:lnSpc>
                        <a:spcBef>
                          <a:spcPts val="0"/>
                        </a:spcBef>
                        <a:spcAft>
                          <a:spcPts val="0"/>
                        </a:spcAft>
                        <a:buNone/>
                      </a:pPr>
                      <a:r>
                        <a:rPr lang="en-US" sz="2000" b="0" i="0" u="none" strike="noStrike" kern="1200" spc="-5" noProof="0">
                          <a:solidFill>
                            <a:schemeClr val="tx1"/>
                          </a:solidFill>
                          <a:effectLst/>
                          <a:latin typeface="Arial"/>
                        </a:rPr>
                        <a:t>Preparation of Programmatic Proposals</a:t>
                      </a:r>
                      <a:endParaRPr lang="en-US"/>
                    </a:p>
                  </a:txBody>
                  <a:tcPr marL="59499" marR="59499" marT="9015" marB="0"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a:solidFill>
                        <a:srgbClr val="FFFFFF"/>
                      </a:solidFill>
                    </a:lnB>
                    <a:solidFill>
                      <a:schemeClr val="accent1">
                        <a:lumMod val="20000"/>
                        <a:lumOff val="80000"/>
                      </a:schemeClr>
                    </a:solidFill>
                  </a:tcPr>
                </a:tc>
                <a:tc>
                  <a:txBody>
                    <a:bodyPr/>
                    <a:lstStyle/>
                    <a:p>
                      <a:pPr marL="0" marR="0" lvl="0" indent="0" algn="ctr">
                        <a:lnSpc>
                          <a:spcPct val="107000"/>
                        </a:lnSpc>
                        <a:spcBef>
                          <a:spcPts val="0"/>
                        </a:spcBef>
                        <a:spcAft>
                          <a:spcPts val="0"/>
                        </a:spcAft>
                        <a:buNone/>
                      </a:pPr>
                      <a:r>
                        <a:rPr lang="en-US" sz="2000" i="0" u="none" strike="noStrike" kern="1200" cap="none" normalizeH="0" baseline="0">
                          <a:ln>
                            <a:noFill/>
                          </a:ln>
                          <a:solidFill>
                            <a:schemeClr val="tx1"/>
                          </a:solidFill>
                          <a:effectLst/>
                          <a:latin typeface="Arial"/>
                          <a:ea typeface="+mn-ea"/>
                          <a:cs typeface="Arial"/>
                        </a:rPr>
                        <a:t>NIE: A/P Gregory Arief D Liem</a:t>
                      </a:r>
                    </a:p>
                  </a:txBody>
                  <a:tcPr marL="59499" marR="59499" marT="90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518323"/>
                  </a:ext>
                </a:extLst>
              </a:tr>
            </a:tbl>
          </a:graphicData>
        </a:graphic>
      </p:graphicFrame>
      <p:sp>
        <p:nvSpPr>
          <p:cNvPr id="3" name="Footer Placeholder 2">
            <a:extLst>
              <a:ext uri="{FF2B5EF4-FFF2-40B4-BE49-F238E27FC236}">
                <a16:creationId xmlns:a16="http://schemas.microsoft.com/office/drawing/2014/main" id="{B6F20722-E333-2435-D950-AF158FD4CE7E}"/>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A8B8CA55-9EEA-22F1-F0A5-0151286931DB}"/>
              </a:ext>
            </a:extLst>
          </p:cNvPr>
          <p:cNvSpPr>
            <a:spLocks noGrp="1"/>
          </p:cNvSpPr>
          <p:nvPr>
            <p:ph type="sldNum" sz="quarter" idx="12"/>
          </p:nvPr>
        </p:nvSpPr>
        <p:spPr/>
        <p:txBody>
          <a:bodyPr/>
          <a:lstStyle/>
          <a:p>
            <a:fld id="{F1281147-8C12-414E-BAA0-0F24B721C36C}" type="slidenum">
              <a:rPr lang="en-US" smtClean="0"/>
              <a:pPr/>
              <a:t>42</a:t>
            </a:fld>
            <a:endParaRPr lang="en-US"/>
          </a:p>
        </p:txBody>
      </p:sp>
    </p:spTree>
    <p:extLst>
      <p:ext uri="{BB962C8B-B14F-4D97-AF65-F5344CB8AC3E}">
        <p14:creationId xmlns:p14="http://schemas.microsoft.com/office/powerpoint/2010/main" val="75977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C8A439D-B743-5748-94F0-E1117965A79E}"/>
              </a:ext>
            </a:extLst>
          </p:cNvPr>
          <p:cNvSpPr txBox="1">
            <a:spLocks/>
          </p:cNvSpPr>
          <p:nvPr/>
        </p:nvSpPr>
        <p:spPr>
          <a:xfrm>
            <a:off x="593172" y="2035417"/>
            <a:ext cx="10719696" cy="1786616"/>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r>
              <a:rPr lang="en-US" sz="3600" b="1">
                <a:solidFill>
                  <a:schemeClr val="accent1"/>
                </a:solidFill>
                <a:latin typeface="Arial" panose="020B0604020202020204" pitchFamily="34" charset="0"/>
                <a:cs typeface="Arial" panose="020B0604020202020204" pitchFamily="34" charset="0"/>
              </a:rPr>
              <a:t>Grant Submission Process For All Applicants</a:t>
            </a:r>
          </a:p>
        </p:txBody>
      </p:sp>
      <p:sp>
        <p:nvSpPr>
          <p:cNvPr id="3" name="Footer Placeholder 2">
            <a:extLst>
              <a:ext uri="{FF2B5EF4-FFF2-40B4-BE49-F238E27FC236}">
                <a16:creationId xmlns:a16="http://schemas.microsoft.com/office/drawing/2014/main" id="{2DA49C9A-4839-8A76-E489-A2141699B4E2}"/>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1EF262A4-5106-49BC-0776-ADFF0FBDDC4B}"/>
              </a:ext>
            </a:extLst>
          </p:cNvPr>
          <p:cNvSpPr>
            <a:spLocks noGrp="1"/>
          </p:cNvSpPr>
          <p:nvPr>
            <p:ph type="sldNum" sz="quarter" idx="12"/>
          </p:nvPr>
        </p:nvSpPr>
        <p:spPr/>
        <p:txBody>
          <a:bodyPr/>
          <a:lstStyle/>
          <a:p>
            <a:fld id="{F1281147-8C12-414E-BAA0-0F24B721C36C}" type="slidenum">
              <a:rPr lang="en-US" smtClean="0"/>
              <a:pPr/>
              <a:t>43</a:t>
            </a:fld>
            <a:endParaRPr lang="en-US"/>
          </a:p>
        </p:txBody>
      </p:sp>
    </p:spTree>
    <p:extLst>
      <p:ext uri="{BB962C8B-B14F-4D97-AF65-F5344CB8AC3E}">
        <p14:creationId xmlns:p14="http://schemas.microsoft.com/office/powerpoint/2010/main" val="403381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59877" y="561152"/>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b="0" i="0" u="none" strike="noStrike" baseline="0">
                <a:solidFill>
                  <a:srgbClr val="000000"/>
                </a:solidFill>
                <a:latin typeface="+mj-lt"/>
              </a:rPr>
              <a:t>Institute of Technical Education (ITE) 	</a:t>
            </a:r>
          </a:p>
          <a:p>
            <a:pPr marL="342900" indent="-342900">
              <a:buFont typeface="+mj-lt"/>
              <a:buAutoNum type="arabicPeriod"/>
            </a:pPr>
            <a:r>
              <a:rPr lang="en-US" sz="1800" b="0" i="0" u="none" strike="noStrike" baseline="0">
                <a:solidFill>
                  <a:srgbClr val="000000"/>
                </a:solidFill>
                <a:latin typeface="+mj-lt"/>
              </a:rPr>
              <a:t>Nanyang Polytechnic (NYP) 	</a:t>
            </a:r>
          </a:p>
          <a:p>
            <a:pPr marL="342900" indent="-342900">
              <a:buFont typeface="+mj-lt"/>
              <a:buAutoNum type="arabicPeriod"/>
            </a:pPr>
            <a:r>
              <a:rPr lang="en-US" sz="1800" b="0" i="0" u="none" strike="noStrike" baseline="0">
                <a:solidFill>
                  <a:srgbClr val="000000"/>
                </a:solidFill>
                <a:latin typeface="+mj-lt"/>
              </a:rPr>
              <a:t>Nanyang Technological University (NTU) 	</a:t>
            </a:r>
          </a:p>
          <a:p>
            <a:pPr marL="342900" indent="-342900">
              <a:buFont typeface="+mj-lt"/>
              <a:buAutoNum type="arabicPeriod"/>
            </a:pPr>
            <a:r>
              <a:rPr lang="en-US" sz="1800" b="0" i="0" u="none" strike="noStrike" baseline="0">
                <a:solidFill>
                  <a:srgbClr val="000000"/>
                </a:solidFill>
                <a:latin typeface="+mj-lt"/>
              </a:rPr>
              <a:t>National Institute of Education (NIE)	</a:t>
            </a:r>
          </a:p>
          <a:p>
            <a:pPr marL="342900" indent="-342900">
              <a:buFont typeface="+mj-lt"/>
              <a:buAutoNum type="arabicPeriod"/>
            </a:pPr>
            <a:r>
              <a:rPr lang="en-US" sz="1800" b="0" i="0" u="none" strike="noStrike" baseline="0">
                <a:solidFill>
                  <a:srgbClr val="000000"/>
                </a:solidFill>
                <a:latin typeface="+mj-lt"/>
              </a:rPr>
              <a:t>National University of Singapore (NUS) 	</a:t>
            </a:r>
          </a:p>
          <a:p>
            <a:pPr marL="342900" indent="-342900">
              <a:buFont typeface="+mj-lt"/>
              <a:buAutoNum type="arabicPeriod"/>
            </a:pPr>
            <a:r>
              <a:rPr lang="en-US" sz="1800" b="0" i="0" u="none" strike="noStrike" baseline="0">
                <a:solidFill>
                  <a:srgbClr val="000000"/>
                </a:solidFill>
                <a:latin typeface="+mj-lt"/>
              </a:rPr>
              <a:t>Ngee Ann Polytechnic (NP) 	</a:t>
            </a:r>
          </a:p>
          <a:p>
            <a:pPr marL="342900" indent="-342900">
              <a:buFont typeface="+mj-lt"/>
              <a:buAutoNum type="arabicPeriod"/>
            </a:pPr>
            <a:r>
              <a:rPr lang="en-US" sz="1800" b="0" i="0" u="none" strike="noStrike" baseline="0">
                <a:solidFill>
                  <a:srgbClr val="000000"/>
                </a:solidFill>
                <a:latin typeface="+mj-lt"/>
              </a:rPr>
              <a:t>Republic Polytechnic (RP) 	</a:t>
            </a:r>
          </a:p>
          <a:p>
            <a:pPr marL="342900" indent="-342900">
              <a:buFont typeface="+mj-lt"/>
              <a:buAutoNum type="arabicPeriod"/>
            </a:pPr>
            <a:r>
              <a:rPr lang="en-US" sz="1800" b="0" i="0" u="none" strike="noStrike" baseline="0">
                <a:solidFill>
                  <a:srgbClr val="000000"/>
                </a:solidFill>
                <a:latin typeface="+mj-lt"/>
              </a:rPr>
              <a:t>Singapore Institute of Technology (SIT) 	</a:t>
            </a:r>
          </a:p>
          <a:p>
            <a:pPr marL="342900" indent="-342900">
              <a:buFont typeface="+mj-lt"/>
              <a:buAutoNum type="arabicPeriod"/>
            </a:pPr>
            <a:r>
              <a:rPr lang="en-US" sz="1800" b="0" i="0" u="none" strike="noStrike" baseline="0">
                <a:solidFill>
                  <a:srgbClr val="000000"/>
                </a:solidFill>
                <a:latin typeface="+mj-lt"/>
              </a:rPr>
              <a:t>Singapore Management University (SMU) 	</a:t>
            </a:r>
          </a:p>
          <a:p>
            <a:pPr marL="342900" indent="-342900">
              <a:buFont typeface="+mj-lt"/>
              <a:buAutoNum type="arabicPeriod"/>
            </a:pPr>
            <a:r>
              <a:rPr lang="en-US" sz="1800" b="0" i="0" u="none" strike="noStrike" baseline="0">
                <a:solidFill>
                  <a:srgbClr val="000000"/>
                </a:solidFill>
                <a:latin typeface="+mj-lt"/>
              </a:rPr>
              <a:t>Singapore Polytechnic (SP) 	</a:t>
            </a:r>
          </a:p>
          <a:p>
            <a:pPr marL="342900" indent="-342900">
              <a:buFont typeface="+mj-lt"/>
              <a:buAutoNum type="arabicPeriod"/>
            </a:pPr>
            <a:r>
              <a:rPr lang="en-US" sz="1800" b="0" i="0" u="none" strike="noStrike" baseline="0">
                <a:solidFill>
                  <a:srgbClr val="000000"/>
                </a:solidFill>
                <a:latin typeface="+mj-lt"/>
              </a:rPr>
              <a:t>Singapore University of Social Sciences (SUSS)	</a:t>
            </a:r>
          </a:p>
          <a:p>
            <a:pPr marL="342900" indent="-342900">
              <a:buFont typeface="+mj-lt"/>
              <a:buAutoNum type="arabicPeriod"/>
            </a:pPr>
            <a:r>
              <a:rPr lang="en-US" sz="1800" b="0" i="0" u="none" strike="noStrike" baseline="0">
                <a:solidFill>
                  <a:srgbClr val="000000"/>
                </a:solidFill>
                <a:latin typeface="+mj-lt"/>
              </a:rPr>
              <a:t>Singapore University of Technology and Design (SUTD) 	</a:t>
            </a:r>
          </a:p>
          <a:p>
            <a:pPr marL="342900" indent="-342900">
              <a:buFont typeface="+mj-lt"/>
              <a:buAutoNum type="arabicPeriod"/>
            </a:pPr>
            <a:r>
              <a:rPr lang="en-US" sz="1800" b="0" i="0" u="none" strike="noStrike" baseline="0">
                <a:solidFill>
                  <a:srgbClr val="000000"/>
                </a:solidFill>
                <a:latin typeface="+mj-lt"/>
              </a:rPr>
              <a:t>Temasek Polytechnic (TP) 	</a:t>
            </a:r>
          </a:p>
          <a:p>
            <a:pPr marL="0" indent="0" algn="just">
              <a:lnSpc>
                <a:spcPct val="100000"/>
              </a:lnSpc>
              <a:spcBef>
                <a:spcPts val="0"/>
              </a:spcBef>
              <a:buNone/>
            </a:pPr>
            <a:endParaRPr lang="en-US" sz="2345">
              <a:latin typeface="Arial"/>
              <a:cs typeface="Arial"/>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9"/>
            <a:ext cx="12191484" cy="451016"/>
          </a:xfrm>
          <a:prstGeom prst="rect">
            <a:avLst/>
          </a:prstGeom>
          <a:solidFill>
            <a:srgbClr val="002060"/>
          </a:solidFill>
        </p:spPr>
        <p:txBody>
          <a:bodyPr wrap="square" rtlCol="0">
            <a:spAutoFit/>
          </a:bodyPr>
          <a:lstStyle/>
          <a:p>
            <a:pPr algn="ctr" defTabSz="893232">
              <a:defRPr/>
            </a:pPr>
            <a:r>
              <a:rPr lang="en-US" sz="2345">
                <a:solidFill>
                  <a:schemeClr val="bg1"/>
                </a:solidFill>
                <a:latin typeface="Arial" panose="020B0604020202020204" pitchFamily="34" charset="0"/>
                <a:cs typeface="Arial" panose="020B0604020202020204" pitchFamily="34" charset="0"/>
              </a:rPr>
              <a:t>List of IHLs</a:t>
            </a:r>
          </a:p>
        </p:txBody>
      </p:sp>
      <p:sp>
        <p:nvSpPr>
          <p:cNvPr id="6" name="Footer Placeholder 5">
            <a:extLst>
              <a:ext uri="{FF2B5EF4-FFF2-40B4-BE49-F238E27FC236}">
                <a16:creationId xmlns:a16="http://schemas.microsoft.com/office/drawing/2014/main" id="{01B20F5C-6A42-14D9-4C30-0ABA7D8FFBA9}"/>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CDB31F5D-710F-1F01-50F6-92818A734EB8}"/>
              </a:ext>
            </a:extLst>
          </p:cNvPr>
          <p:cNvSpPr>
            <a:spLocks noGrp="1"/>
          </p:cNvSpPr>
          <p:nvPr>
            <p:ph type="sldNum" sz="quarter" idx="12"/>
          </p:nvPr>
        </p:nvSpPr>
        <p:spPr/>
        <p:txBody>
          <a:bodyPr/>
          <a:lstStyle/>
          <a:p>
            <a:fld id="{F1281147-8C12-414E-BAA0-0F24B721C36C}" type="slidenum">
              <a:rPr lang="en-US" smtClean="0"/>
              <a:pPr/>
              <a:t>44</a:t>
            </a:fld>
            <a:endParaRPr lang="en-US"/>
          </a:p>
        </p:txBody>
      </p:sp>
    </p:spTree>
    <p:extLst>
      <p:ext uri="{BB962C8B-B14F-4D97-AF65-F5344CB8AC3E}">
        <p14:creationId xmlns:p14="http://schemas.microsoft.com/office/powerpoint/2010/main" val="4215922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BAC3E-6147-4A9D-86E6-C067E095936E}"/>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schemeClr val="bg1"/>
                </a:solidFill>
                <a:latin typeface="Arial"/>
                <a:cs typeface="Arial"/>
              </a:rPr>
              <a:t>Grant Governance</a:t>
            </a:r>
            <a:endParaRPr lang="en-US" sz="2735">
              <a:solidFill>
                <a:prstClr val="white"/>
              </a:solidFill>
              <a:latin typeface="Arial"/>
              <a:cs typeface="Arial"/>
            </a:endParaRPr>
          </a:p>
        </p:txBody>
      </p:sp>
      <p:sp>
        <p:nvSpPr>
          <p:cNvPr id="4" name="Subtitle 2">
            <a:extLst>
              <a:ext uri="{FF2B5EF4-FFF2-40B4-BE49-F238E27FC236}">
                <a16:creationId xmlns:a16="http://schemas.microsoft.com/office/drawing/2014/main" id="{8E5F9736-99B6-4AD4-BCF6-E92EB8F47D8D}"/>
              </a:ext>
            </a:extLst>
          </p:cNvPr>
          <p:cNvSpPr txBox="1">
            <a:spLocks/>
          </p:cNvSpPr>
          <p:nvPr/>
        </p:nvSpPr>
        <p:spPr>
          <a:xfrm>
            <a:off x="736152" y="572665"/>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endParaRPr lang="en-US" sz="1954">
              <a:latin typeface="Arial" panose="020B0604020202020204" pitchFamily="34" charset="0"/>
              <a:ea typeface="DengXian" panose="02010600030101010101" pitchFamily="2" charset="-122"/>
              <a:cs typeface="Arial" panose="020B0604020202020204" pitchFamily="34" charset="0"/>
            </a:endParaRPr>
          </a:p>
          <a:p>
            <a:pPr algn="just">
              <a:lnSpc>
                <a:spcPct val="100000"/>
              </a:lnSpc>
            </a:pPr>
            <a:r>
              <a:rPr lang="en-US" sz="1950">
                <a:latin typeface="Arial"/>
                <a:ea typeface="DengXian"/>
                <a:cs typeface="Arial"/>
              </a:rPr>
              <a:t>All reviewers and panel members (e.g. Expert Panel, Recommending Panel) must declare any conflict of interest with any proposal.</a:t>
            </a:r>
          </a:p>
          <a:p>
            <a:pPr algn="just">
              <a:lnSpc>
                <a:spcPct val="100000"/>
              </a:lnSpc>
            </a:pPr>
            <a:r>
              <a:rPr lang="en-US" sz="1950">
                <a:latin typeface="Arial"/>
                <a:ea typeface="DengXian"/>
                <a:cs typeface="Arial"/>
              </a:rPr>
              <a:t>The Approval Panels include representation from different levels to ensure there is separation of approving authority from grant applicant. The Tier 1 and Tier 2 Approval Panel is chaired by Dir/NIE, with representation from MOE (2 MOE Divisional Directors and will be selected by MOE).</a:t>
            </a:r>
          </a:p>
          <a:p>
            <a:pPr algn="just">
              <a:lnSpc>
                <a:spcPct val="100000"/>
              </a:lnSpc>
            </a:pPr>
            <a:r>
              <a:rPr lang="en-US" sz="1950">
                <a:latin typeface="Arial"/>
                <a:ea typeface="DengXian"/>
                <a:cs typeface="Arial"/>
              </a:rPr>
              <a:t>The ERFP Recommending Panel is co-chaired by Dean OER/NIE and Director, Corporate Research Office/CRO and includes representation from MOE divisions.</a:t>
            </a:r>
            <a:endParaRPr lang="en-SG" sz="2000">
              <a:latin typeface="Arial"/>
              <a:ea typeface="DengXian" panose="02010600030101010101" pitchFamily="2" charset="-122"/>
              <a:cs typeface="Times New Roman"/>
            </a:endParaRPr>
          </a:p>
          <a:p>
            <a:pPr algn="just">
              <a:lnSpc>
                <a:spcPct val="100000"/>
              </a:lnSpc>
            </a:pPr>
            <a:r>
              <a:rPr lang="en-US" sz="1950">
                <a:latin typeface="Arial"/>
                <a:ea typeface="DengXian"/>
                <a:cs typeface="Arial"/>
              </a:rPr>
              <a:t>Both the panels also include members from IHLs.</a:t>
            </a:r>
            <a:endParaRPr lang="en-SG" sz="2000">
              <a:latin typeface="Arial"/>
              <a:ea typeface="DengXian" panose="02010600030101010101" pitchFamily="2" charset="-122"/>
              <a:cs typeface="Times New Roman"/>
            </a:endParaRPr>
          </a:p>
        </p:txBody>
      </p:sp>
      <p:sp>
        <p:nvSpPr>
          <p:cNvPr id="6" name="Footer Placeholder 5">
            <a:extLst>
              <a:ext uri="{FF2B5EF4-FFF2-40B4-BE49-F238E27FC236}">
                <a16:creationId xmlns:a16="http://schemas.microsoft.com/office/drawing/2014/main" id="{15BC9152-A971-DBA8-F6E5-134C67E3E447}"/>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F2518C4B-0983-47BB-2658-3AFCE0F10D50}"/>
              </a:ext>
            </a:extLst>
          </p:cNvPr>
          <p:cNvSpPr>
            <a:spLocks noGrp="1"/>
          </p:cNvSpPr>
          <p:nvPr>
            <p:ph type="sldNum" sz="quarter" idx="12"/>
          </p:nvPr>
        </p:nvSpPr>
        <p:spPr/>
        <p:txBody>
          <a:bodyPr/>
          <a:lstStyle/>
          <a:p>
            <a:fld id="{F1281147-8C12-414E-BAA0-0F24B721C36C}" type="slidenum">
              <a:rPr lang="en-US" smtClean="0"/>
              <a:pPr/>
              <a:t>45</a:t>
            </a:fld>
            <a:endParaRPr lang="en-US"/>
          </a:p>
        </p:txBody>
      </p:sp>
    </p:spTree>
    <p:extLst>
      <p:ext uri="{BB962C8B-B14F-4D97-AF65-F5344CB8AC3E}">
        <p14:creationId xmlns:p14="http://schemas.microsoft.com/office/powerpoint/2010/main" val="3625954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592166" y="576342"/>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293"/>
              </a:spcBef>
              <a:buNone/>
            </a:pPr>
            <a:r>
              <a:rPr lang="en-US" sz="2149" b="1">
                <a:latin typeface="Arial"/>
                <a:cs typeface="Arial"/>
              </a:rPr>
              <a:t>Expressions of Interest (EOI) – 10 October 2023, 5pm</a:t>
            </a:r>
          </a:p>
          <a:p>
            <a:pPr marL="0" indent="0" algn="just">
              <a:lnSpc>
                <a:spcPct val="100000"/>
              </a:lnSpc>
              <a:spcBef>
                <a:spcPts val="293"/>
              </a:spcBef>
              <a:buNone/>
            </a:pPr>
            <a:endParaRPr lang="en-US" sz="2149">
              <a:latin typeface="Arial"/>
              <a:cs typeface="Arial"/>
            </a:endParaRPr>
          </a:p>
          <a:p>
            <a:pPr algn="just">
              <a:lnSpc>
                <a:spcPct val="100000"/>
              </a:lnSpc>
              <a:spcBef>
                <a:spcPts val="293"/>
              </a:spcBef>
            </a:pPr>
            <a:r>
              <a:rPr lang="en-US" sz="2149">
                <a:latin typeface="Arial"/>
                <a:cs typeface="Arial"/>
              </a:rPr>
              <a:t>EOIs are required to be submitted for </a:t>
            </a:r>
            <a:r>
              <a:rPr lang="en-US" sz="2149" u="sng">
                <a:latin typeface="Arial"/>
                <a:cs typeface="Arial"/>
              </a:rPr>
              <a:t>all Tier 1 to 3 and Programmatic Proposals</a:t>
            </a:r>
            <a:r>
              <a:rPr lang="en-US" sz="2149">
                <a:latin typeface="Arial"/>
                <a:cs typeface="Arial"/>
              </a:rPr>
              <a:t> to ERFPO via ROMS. </a:t>
            </a:r>
          </a:p>
          <a:p>
            <a:pPr marL="0" indent="0" algn="just">
              <a:lnSpc>
                <a:spcPct val="100000"/>
              </a:lnSpc>
              <a:spcBef>
                <a:spcPts val="293"/>
              </a:spcBef>
              <a:buNone/>
            </a:pPr>
            <a:endParaRPr lang="en-US" sz="2149">
              <a:latin typeface="Arial" panose="020B0604020202020204" pitchFamily="34" charset="0"/>
              <a:cs typeface="Arial" panose="020B0604020202020204" pitchFamily="34" charset="0"/>
            </a:endParaRPr>
          </a:p>
          <a:p>
            <a:pPr algn="just">
              <a:lnSpc>
                <a:spcPct val="100000"/>
              </a:lnSpc>
              <a:spcBef>
                <a:spcPts val="293"/>
              </a:spcBef>
            </a:pPr>
            <a:r>
              <a:rPr lang="en-US" sz="2149">
                <a:latin typeface="Arial"/>
                <a:cs typeface="Arial"/>
              </a:rPr>
              <a:t>IHL POCs will be required to collate the names of researchers who would like to submit an EOI and send them to ERFPO Office via email at </a:t>
            </a:r>
            <a:r>
              <a:rPr lang="en-US" sz="2149" u="sng">
                <a:latin typeface="Arial"/>
                <a:cs typeface="Arial"/>
                <a:hlinkClick r:id="rId2"/>
              </a:rPr>
              <a:t>grants@erfp.edu.sg</a:t>
            </a:r>
            <a:r>
              <a:rPr lang="en-US" sz="2149">
                <a:latin typeface="Arial"/>
                <a:cs typeface="Arial"/>
              </a:rPr>
              <a:t> before 5pm, 5 September 2023.</a:t>
            </a:r>
          </a:p>
          <a:p>
            <a:pPr marL="0" indent="0" algn="just">
              <a:lnSpc>
                <a:spcPct val="100000"/>
              </a:lnSpc>
              <a:spcBef>
                <a:spcPts val="293"/>
              </a:spcBef>
              <a:buNone/>
            </a:pPr>
            <a:endParaRPr lang="en-US" sz="2149">
              <a:latin typeface="Arial" panose="020B0604020202020204" pitchFamily="34" charset="0"/>
              <a:cs typeface="Arial" panose="020B0604020202020204" pitchFamily="34" charset="0"/>
            </a:endParaRPr>
          </a:p>
          <a:p>
            <a:pPr algn="just">
              <a:lnSpc>
                <a:spcPct val="100000"/>
              </a:lnSpc>
              <a:spcBef>
                <a:spcPts val="293"/>
              </a:spcBef>
            </a:pPr>
            <a:r>
              <a:rPr lang="en-US" sz="2149">
                <a:latin typeface="Arial"/>
                <a:cs typeface="Arial"/>
              </a:rPr>
              <a:t>ERFPO will liaise with POCs who have submitted the collated names of researchers about gaining access to the </a:t>
            </a:r>
            <a:r>
              <a:rPr lang="en-US" sz="2149">
                <a:latin typeface="Arial"/>
                <a:cs typeface="Arial"/>
                <a:hlinkClick r:id="rId3"/>
              </a:rPr>
              <a:t>Research Operation Management System (ROMS)</a:t>
            </a:r>
            <a:r>
              <a:rPr lang="en-US" sz="2149">
                <a:latin typeface="Arial"/>
                <a:cs typeface="Arial"/>
              </a:rPr>
              <a:t> account. ROMS accounts will be provided for the respective applicants as well as the Director of Research (</a:t>
            </a:r>
            <a:r>
              <a:rPr lang="en-US" sz="2149" err="1">
                <a:latin typeface="Arial"/>
                <a:cs typeface="Arial"/>
              </a:rPr>
              <a:t>DoR</a:t>
            </a:r>
            <a:r>
              <a:rPr lang="en-US" sz="2149">
                <a:latin typeface="Arial"/>
                <a:cs typeface="Arial"/>
              </a:rPr>
              <a:t>) within your institution.</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9"/>
            <a:ext cx="12191484" cy="451016"/>
          </a:xfrm>
          <a:prstGeom prst="rect">
            <a:avLst/>
          </a:prstGeom>
          <a:solidFill>
            <a:srgbClr val="002060"/>
          </a:solidFill>
        </p:spPr>
        <p:txBody>
          <a:bodyPr wrap="square" rtlCol="0">
            <a:spAutoFit/>
          </a:bodyPr>
          <a:lstStyle/>
          <a:p>
            <a:pPr algn="ctr" defTabSz="893232">
              <a:defRPr/>
            </a:pPr>
            <a:r>
              <a:rPr lang="en-US" sz="2345">
                <a:solidFill>
                  <a:schemeClr val="bg1"/>
                </a:solidFill>
                <a:latin typeface="Arial" panose="020B0604020202020204" pitchFamily="34" charset="0"/>
                <a:cs typeface="Arial" panose="020B0604020202020204" pitchFamily="34" charset="0"/>
              </a:rPr>
              <a:t>Grant Call Submission Details – ERFP Tier 1 - 3 &amp; Programmatic Proposal Applications </a:t>
            </a:r>
          </a:p>
        </p:txBody>
      </p:sp>
      <p:sp>
        <p:nvSpPr>
          <p:cNvPr id="6" name="Footer Placeholder 5">
            <a:extLst>
              <a:ext uri="{FF2B5EF4-FFF2-40B4-BE49-F238E27FC236}">
                <a16:creationId xmlns:a16="http://schemas.microsoft.com/office/drawing/2014/main" id="{03DB8DE2-6C92-85E7-0998-FB72E70743CC}"/>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E5D6B131-C52F-DF45-B68A-9D528D263302}"/>
              </a:ext>
            </a:extLst>
          </p:cNvPr>
          <p:cNvSpPr>
            <a:spLocks noGrp="1"/>
          </p:cNvSpPr>
          <p:nvPr>
            <p:ph type="sldNum" sz="quarter" idx="12"/>
          </p:nvPr>
        </p:nvSpPr>
        <p:spPr/>
        <p:txBody>
          <a:bodyPr/>
          <a:lstStyle/>
          <a:p>
            <a:fld id="{F1281147-8C12-414E-BAA0-0F24B721C36C}" type="slidenum">
              <a:rPr lang="en-US" smtClean="0"/>
              <a:pPr/>
              <a:t>46</a:t>
            </a:fld>
            <a:endParaRPr lang="en-US"/>
          </a:p>
        </p:txBody>
      </p:sp>
    </p:spTree>
    <p:extLst>
      <p:ext uri="{BB962C8B-B14F-4D97-AF65-F5344CB8AC3E}">
        <p14:creationId xmlns:p14="http://schemas.microsoft.com/office/powerpoint/2010/main" val="1366344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100" b="1">
                <a:latin typeface="Arial"/>
                <a:cs typeface="Arial"/>
              </a:rPr>
              <a:t>Full Proposal Submission: 25 October 2023, 5pm</a:t>
            </a:r>
          </a:p>
          <a:p>
            <a:pPr marL="0" indent="0" algn="just">
              <a:lnSpc>
                <a:spcPct val="100000"/>
              </a:lnSpc>
              <a:buNone/>
            </a:pPr>
            <a:endParaRPr lang="en-US" sz="2149">
              <a:latin typeface="Arial" panose="020B0604020202020204" pitchFamily="34" charset="0"/>
              <a:cs typeface="Arial" panose="020B0604020202020204" pitchFamily="34" charset="0"/>
            </a:endParaRPr>
          </a:p>
          <a:p>
            <a:pPr algn="just">
              <a:lnSpc>
                <a:spcPct val="100000"/>
              </a:lnSpc>
            </a:pPr>
            <a:r>
              <a:rPr lang="en-US" sz="2100">
                <a:latin typeface="Arial"/>
                <a:cs typeface="Arial"/>
              </a:rPr>
              <a:t>All applications for ERFP (Tier 1 to 3) as well as Programmatic Proposals are submitted directly by applicants </a:t>
            </a:r>
            <a:r>
              <a:rPr lang="en-US" sz="2100" b="1">
                <a:latin typeface="Arial"/>
                <a:cs typeface="Arial"/>
              </a:rPr>
              <a:t>online via ROMS before 5pm, 25 October 2023</a:t>
            </a:r>
            <a:r>
              <a:rPr lang="en-US" sz="2100">
                <a:latin typeface="Arial"/>
                <a:cs typeface="Arial"/>
              </a:rPr>
              <a:t>. Only applicants who have submitted EOIs will be able to submit their full application via ROMS.</a:t>
            </a:r>
          </a:p>
          <a:p>
            <a:pPr algn="just">
              <a:lnSpc>
                <a:spcPct val="100000"/>
              </a:lnSpc>
            </a:pPr>
            <a:r>
              <a:rPr lang="en-US" sz="2100">
                <a:latin typeface="Arial"/>
                <a:cs typeface="Arial"/>
              </a:rPr>
              <a:t>The submission deadline of all applications is </a:t>
            </a:r>
            <a:r>
              <a:rPr lang="en-US" sz="2100" b="1">
                <a:latin typeface="Arial"/>
                <a:cs typeface="Arial"/>
              </a:rPr>
              <a:t>by 5pm, 25 October 2023</a:t>
            </a:r>
            <a:r>
              <a:rPr lang="en-US" sz="2100">
                <a:latin typeface="Arial"/>
                <a:cs typeface="Arial"/>
              </a:rPr>
              <a:t>. ERFPO </a:t>
            </a:r>
            <a:r>
              <a:rPr lang="en-US" sz="2100" b="1">
                <a:latin typeface="Arial"/>
                <a:cs typeface="Arial"/>
              </a:rPr>
              <a:t>will not </a:t>
            </a:r>
            <a:r>
              <a:rPr lang="en-US" sz="2100">
                <a:latin typeface="Arial"/>
                <a:cs typeface="Arial"/>
              </a:rPr>
              <a:t>accept late or incomplete submissions after this deadline. Directors of Research (</a:t>
            </a:r>
            <a:r>
              <a:rPr lang="en-US" sz="2100" err="1">
                <a:latin typeface="Arial"/>
                <a:cs typeface="Arial"/>
              </a:rPr>
              <a:t>DoR</a:t>
            </a:r>
            <a:r>
              <a:rPr lang="en-US" sz="2100">
                <a:latin typeface="Arial"/>
                <a:cs typeface="Arial"/>
              </a:rPr>
              <a:t>) are required to endorse applications </a:t>
            </a:r>
            <a:r>
              <a:rPr lang="en-US" sz="2100" b="1">
                <a:latin typeface="Arial"/>
                <a:cs typeface="Arial"/>
              </a:rPr>
              <a:t>by 31 October 2023.</a:t>
            </a:r>
            <a:endParaRPr lang="en-US" sz="2100">
              <a:latin typeface="Arial"/>
              <a:cs typeface="Arial"/>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9"/>
            <a:ext cx="12191484" cy="451016"/>
          </a:xfrm>
          <a:prstGeom prst="rect">
            <a:avLst/>
          </a:prstGeom>
          <a:solidFill>
            <a:srgbClr val="002060"/>
          </a:solidFill>
        </p:spPr>
        <p:txBody>
          <a:bodyPr wrap="square" rtlCol="0">
            <a:spAutoFit/>
          </a:bodyPr>
          <a:lstStyle/>
          <a:p>
            <a:pPr algn="ctr" defTabSz="893232">
              <a:defRPr/>
            </a:pPr>
            <a:r>
              <a:rPr lang="en-US" sz="2345">
                <a:solidFill>
                  <a:schemeClr val="bg1"/>
                </a:solidFill>
                <a:latin typeface="Arial" panose="020B0604020202020204" pitchFamily="34" charset="0"/>
                <a:cs typeface="Arial" panose="020B0604020202020204" pitchFamily="34" charset="0"/>
              </a:rPr>
              <a:t>Full Proposal Submission Details – ERFP Tier 1 - 3 &amp; Programmatic Proposal Applications</a:t>
            </a:r>
          </a:p>
        </p:txBody>
      </p:sp>
      <p:sp>
        <p:nvSpPr>
          <p:cNvPr id="6" name="Footer Placeholder 5">
            <a:extLst>
              <a:ext uri="{FF2B5EF4-FFF2-40B4-BE49-F238E27FC236}">
                <a16:creationId xmlns:a16="http://schemas.microsoft.com/office/drawing/2014/main" id="{022EA38B-EE82-1D02-B714-A9552FB00BA1}"/>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88E86779-AB05-9C0A-22B1-2C820AFF439E}"/>
              </a:ext>
            </a:extLst>
          </p:cNvPr>
          <p:cNvSpPr>
            <a:spLocks noGrp="1"/>
          </p:cNvSpPr>
          <p:nvPr>
            <p:ph type="sldNum" sz="quarter" idx="12"/>
          </p:nvPr>
        </p:nvSpPr>
        <p:spPr/>
        <p:txBody>
          <a:bodyPr/>
          <a:lstStyle/>
          <a:p>
            <a:fld id="{F1281147-8C12-414E-BAA0-0F24B721C36C}" type="slidenum">
              <a:rPr lang="en-US" smtClean="0"/>
              <a:pPr/>
              <a:t>47</a:t>
            </a:fld>
            <a:endParaRPr lang="en-US"/>
          </a:p>
        </p:txBody>
      </p:sp>
    </p:spTree>
    <p:extLst>
      <p:ext uri="{BB962C8B-B14F-4D97-AF65-F5344CB8AC3E}">
        <p14:creationId xmlns:p14="http://schemas.microsoft.com/office/powerpoint/2010/main" val="3843693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C8A439D-B743-5748-94F0-E1117965A79E}"/>
              </a:ext>
            </a:extLst>
          </p:cNvPr>
          <p:cNvSpPr txBox="1">
            <a:spLocks/>
          </p:cNvSpPr>
          <p:nvPr/>
        </p:nvSpPr>
        <p:spPr>
          <a:xfrm>
            <a:off x="526759" y="2673370"/>
            <a:ext cx="11138481" cy="1786616"/>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89"/>
              </a:lnSpc>
            </a:pPr>
            <a:r>
              <a:rPr lang="en-US" sz="4250" b="1">
                <a:solidFill>
                  <a:schemeClr val="accent1"/>
                </a:solidFill>
                <a:latin typeface="Arial"/>
                <a:cs typeface="Arial"/>
              </a:rPr>
              <a:t>ROMS Manual for all applicants</a:t>
            </a:r>
          </a:p>
          <a:p>
            <a:pPr>
              <a:lnSpc>
                <a:spcPts val="4689"/>
              </a:lnSpc>
            </a:pPr>
            <a:endParaRPr lang="en-US" sz="4250" b="1">
              <a:solidFill>
                <a:schemeClr val="accent1"/>
              </a:solidFill>
              <a:latin typeface="Arial"/>
              <a:cs typeface="Arial"/>
            </a:endParaRPr>
          </a:p>
        </p:txBody>
      </p:sp>
      <p:sp>
        <p:nvSpPr>
          <p:cNvPr id="3" name="Footer Placeholder 2">
            <a:extLst>
              <a:ext uri="{FF2B5EF4-FFF2-40B4-BE49-F238E27FC236}">
                <a16:creationId xmlns:a16="http://schemas.microsoft.com/office/drawing/2014/main" id="{3B916F2A-F486-D47F-B3EA-006961EC6376}"/>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88130A64-B816-AD3E-3410-23DE95569691}"/>
              </a:ext>
            </a:extLst>
          </p:cNvPr>
          <p:cNvSpPr>
            <a:spLocks noGrp="1"/>
          </p:cNvSpPr>
          <p:nvPr>
            <p:ph type="sldNum" sz="quarter" idx="12"/>
          </p:nvPr>
        </p:nvSpPr>
        <p:spPr/>
        <p:txBody>
          <a:bodyPr/>
          <a:lstStyle/>
          <a:p>
            <a:fld id="{F1281147-8C12-414E-BAA0-0F24B721C36C}" type="slidenum">
              <a:rPr lang="en-US" smtClean="0"/>
              <a:pPr/>
              <a:t>48</a:t>
            </a:fld>
            <a:endParaRPr lang="en-US"/>
          </a:p>
        </p:txBody>
      </p:sp>
      <p:sp>
        <p:nvSpPr>
          <p:cNvPr id="2" name="TextBox 1">
            <a:extLst>
              <a:ext uri="{FF2B5EF4-FFF2-40B4-BE49-F238E27FC236}">
                <a16:creationId xmlns:a16="http://schemas.microsoft.com/office/drawing/2014/main" id="{51D72F76-BEB4-D441-B1F1-50D7A17D51EE}"/>
              </a:ext>
            </a:extLst>
          </p:cNvPr>
          <p:cNvSpPr txBox="1"/>
          <p:nvPr/>
        </p:nvSpPr>
        <p:spPr>
          <a:xfrm>
            <a:off x="623636" y="4002506"/>
            <a:ext cx="114059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Please refer to ERFPO’s </a:t>
            </a:r>
            <a:r>
              <a:rPr lang="en-US" sz="2000">
                <a:solidFill>
                  <a:srgbClr val="9454C3"/>
                </a:solidFill>
                <a:cs typeface="Segoe UI"/>
                <a:hlinkClick r:id="rId3"/>
              </a:rPr>
              <a:t>website</a:t>
            </a:r>
            <a:r>
              <a:rPr lang="en-US" sz="2000"/>
              <a:t> to download the manuals.</a:t>
            </a:r>
            <a:endParaRPr lang="en-US"/>
          </a:p>
        </p:txBody>
      </p:sp>
    </p:spTree>
    <p:extLst>
      <p:ext uri="{BB962C8B-B14F-4D97-AF65-F5344CB8AC3E}">
        <p14:creationId xmlns:p14="http://schemas.microsoft.com/office/powerpoint/2010/main" val="222721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endParaRPr lang="en-US" sz="1758">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Scope</a:t>
            </a:r>
          </a:p>
        </p:txBody>
      </p:sp>
      <p:sp>
        <p:nvSpPr>
          <p:cNvPr id="6" name="Footer Placeholder 5">
            <a:extLst>
              <a:ext uri="{FF2B5EF4-FFF2-40B4-BE49-F238E27FC236}">
                <a16:creationId xmlns:a16="http://schemas.microsoft.com/office/drawing/2014/main" id="{7E1C74A1-A6B0-66D9-3CE0-50803F437C1D}"/>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8475265A-BEC2-B2BC-3B22-527934973B01}"/>
              </a:ext>
            </a:extLst>
          </p:cNvPr>
          <p:cNvSpPr>
            <a:spLocks noGrp="1"/>
          </p:cNvSpPr>
          <p:nvPr>
            <p:ph type="sldNum" sz="quarter" idx="12"/>
          </p:nvPr>
        </p:nvSpPr>
        <p:spPr/>
        <p:txBody>
          <a:bodyPr/>
          <a:lstStyle/>
          <a:p>
            <a:fld id="{F1281147-8C12-414E-BAA0-0F24B721C36C}" type="slidenum">
              <a:rPr lang="en-US" smtClean="0"/>
              <a:pPr/>
              <a:t>5</a:t>
            </a:fld>
            <a:endParaRPr lang="en-US"/>
          </a:p>
        </p:txBody>
      </p:sp>
      <p:sp>
        <p:nvSpPr>
          <p:cNvPr id="9" name="TextBox 8">
            <a:extLst>
              <a:ext uri="{FF2B5EF4-FFF2-40B4-BE49-F238E27FC236}">
                <a16:creationId xmlns:a16="http://schemas.microsoft.com/office/drawing/2014/main" id="{0D4EC0FD-56F6-EDD0-5119-307B52855967}"/>
              </a:ext>
            </a:extLst>
          </p:cNvPr>
          <p:cNvSpPr txBox="1"/>
          <p:nvPr/>
        </p:nvSpPr>
        <p:spPr>
          <a:xfrm>
            <a:off x="464574" y="793644"/>
            <a:ext cx="11363632" cy="5324535"/>
          </a:xfrm>
          <a:prstGeom prst="rect">
            <a:avLst/>
          </a:prstGeom>
          <a:noFill/>
        </p:spPr>
        <p:txBody>
          <a:bodyPr wrap="square" lIns="91440" tIns="45720" rIns="91440" bIns="45720" anchor="t">
            <a:spAutoFit/>
          </a:bodyPr>
          <a:lstStyle/>
          <a:p>
            <a:r>
              <a:rPr lang="en-US" sz="2000">
                <a:latin typeface="+mj-lt"/>
              </a:rPr>
              <a:t>Projects should fall within the following scope:</a:t>
            </a:r>
          </a:p>
          <a:p>
            <a:endParaRPr lang="en-US" sz="2000">
              <a:latin typeface="+mj-lt"/>
            </a:endParaRPr>
          </a:p>
          <a:p>
            <a:pPr marL="457200" marR="71755" lvl="0" indent="-457200">
              <a:spcBef>
                <a:spcPts val="0"/>
              </a:spcBef>
              <a:spcAft>
                <a:spcPts val="0"/>
              </a:spcAft>
              <a:buClr>
                <a:srgbClr val="000000"/>
              </a:buClr>
              <a:buSzPct val="100000"/>
              <a:buFont typeface="+mj-lt"/>
              <a:buAutoNum type="alphaLcParenR"/>
            </a:pPr>
            <a:r>
              <a:rPr lang="en-GB" sz="2000" spc="5">
                <a:latin typeface="+mj-lt"/>
              </a:rPr>
              <a:t>Early childhood, primary, secondary and/or junior college/centralised institute education-related.</a:t>
            </a:r>
            <a:endParaRPr lang="en-US" sz="2000" spc="5">
              <a:latin typeface="+mj-lt"/>
            </a:endParaRPr>
          </a:p>
          <a:p>
            <a:pPr marL="457200" marR="71755" lvl="0" indent="-457200">
              <a:spcBef>
                <a:spcPts val="0"/>
              </a:spcBef>
              <a:spcAft>
                <a:spcPts val="0"/>
              </a:spcAft>
              <a:buClr>
                <a:srgbClr val="000000"/>
              </a:buClr>
              <a:buSzPct val="100000"/>
              <a:buFont typeface="+mj-lt"/>
              <a:buAutoNum type="alphaLcParenR"/>
            </a:pPr>
            <a:r>
              <a:rPr lang="en-GB" sz="2000" spc="5">
                <a:latin typeface="+mj-lt"/>
              </a:rPr>
              <a:t>Studies on other parts of the education system that link to the emphasis of ERFP might be considered if those links are clearly articulated.</a:t>
            </a:r>
            <a:endParaRPr lang="en-US" sz="2000" spc="5">
              <a:latin typeface="+mj-lt"/>
            </a:endParaRPr>
          </a:p>
          <a:p>
            <a:pPr marL="457200" marR="71755" lvl="0" indent="-457200">
              <a:spcBef>
                <a:spcPts val="0"/>
              </a:spcBef>
              <a:spcAft>
                <a:spcPts val="0"/>
              </a:spcAft>
              <a:buClr>
                <a:srgbClr val="000000"/>
              </a:buClr>
              <a:buSzPct val="100000"/>
              <a:buFont typeface="+mj-lt"/>
              <a:buAutoNum type="alphaLcParenR"/>
            </a:pPr>
            <a:r>
              <a:rPr lang="en-GB" sz="2000" spc="5">
                <a:latin typeface="+mj-lt"/>
              </a:rPr>
              <a:t>May involve formal or informal learning linked to (a).</a:t>
            </a:r>
            <a:endParaRPr lang="en-US" sz="2000" spc="5">
              <a:latin typeface="+mj-lt"/>
            </a:endParaRPr>
          </a:p>
          <a:p>
            <a:pPr marL="457200" marR="71755" lvl="0" indent="-457200">
              <a:spcBef>
                <a:spcPts val="0"/>
              </a:spcBef>
              <a:spcAft>
                <a:spcPts val="0"/>
              </a:spcAft>
              <a:buClr>
                <a:srgbClr val="000000"/>
              </a:buClr>
              <a:buSzPct val="100000"/>
              <a:buFont typeface="+mj-lt"/>
              <a:buAutoNum type="alphaLcParenR"/>
            </a:pPr>
            <a:r>
              <a:rPr lang="en-GB" sz="2000" spc="5">
                <a:latin typeface="+mj-lt"/>
              </a:rPr>
              <a:t>Teacher education and teacher professional learning for Singapore’s education system.</a:t>
            </a:r>
            <a:endParaRPr lang="en-US" sz="2000" spc="5">
              <a:latin typeface="+mj-lt"/>
            </a:endParaRPr>
          </a:p>
          <a:p>
            <a:pPr marL="457200" marR="71755" lvl="0" indent="-457200">
              <a:spcBef>
                <a:spcPts val="0"/>
              </a:spcBef>
              <a:spcAft>
                <a:spcPts val="0"/>
              </a:spcAft>
              <a:buClr>
                <a:srgbClr val="000000"/>
              </a:buClr>
              <a:buSzPct val="100000"/>
              <a:buFont typeface="+mj-lt"/>
              <a:buAutoNum type="alphaLcParenR"/>
            </a:pPr>
            <a:r>
              <a:rPr lang="en-GB" sz="2000" spc="5">
                <a:latin typeface="+mj-lt"/>
              </a:rPr>
              <a:t>Studies of pathways of education and/or lifelong learning which are based in or include participants from higher education are allowed (bearing in mind (b)). Projects that are limited to benefits for higher education not related to (a) are excluded.</a:t>
            </a:r>
            <a:endParaRPr lang="en-US" sz="2000" spc="5">
              <a:latin typeface="+mj-lt"/>
            </a:endParaRPr>
          </a:p>
          <a:p>
            <a:pPr marL="457200" marR="71755" indent="-457200">
              <a:buClr>
                <a:srgbClr val="000000"/>
              </a:buClr>
              <a:buSzPct val="100000"/>
              <a:buFont typeface="+mj-lt"/>
              <a:buAutoNum type="alphaLcParenR"/>
            </a:pPr>
            <a:r>
              <a:rPr lang="en-GB" sz="2000" spc="5">
                <a:latin typeface="+mj-lt"/>
              </a:rPr>
              <a:t>Meta-analysis/meta-synthesis studies can be submitted for funding if the studies meet all of the ERFP requirements. This includes ensuring that the scope of the synthesis is well-defined, and the proposed budget and methodology are clearly articulated in line with the intended scope. Traditional literature reviews are not within the funding scope. </a:t>
            </a:r>
            <a:endParaRPr lang="en-US" sz="2000" spc="5">
              <a:latin typeface="+mj-lt"/>
            </a:endParaRPr>
          </a:p>
          <a:p>
            <a:pPr marL="457200" marR="71755" lvl="0" indent="-457200">
              <a:spcBef>
                <a:spcPts val="0"/>
              </a:spcBef>
              <a:spcAft>
                <a:spcPts val="0"/>
              </a:spcAft>
              <a:buClr>
                <a:srgbClr val="000000"/>
              </a:buClr>
              <a:buSzPct val="100000"/>
              <a:buFont typeface="+mj-lt"/>
              <a:buAutoNum type="alphaLcParenR"/>
            </a:pPr>
            <a:r>
              <a:rPr lang="en-GB" sz="2000" spc="5">
                <a:effectLst/>
                <a:latin typeface="+mj-lt"/>
                <a:ea typeface="Times New Roman" panose="02020603050405020304" pitchFamily="18" charset="0"/>
              </a:rPr>
              <a:t>International comparisons are allowed but </a:t>
            </a:r>
            <a:r>
              <a:rPr lang="en-GB" sz="2000" b="1" spc="5">
                <a:effectLst/>
                <a:latin typeface="+mj-lt"/>
                <a:ea typeface="Times New Roman" panose="02020603050405020304" pitchFamily="18" charset="0"/>
              </a:rPr>
              <a:t>international data collection</a:t>
            </a:r>
            <a:r>
              <a:rPr lang="en-GB" sz="2000" spc="5">
                <a:effectLst/>
                <a:latin typeface="+mj-lt"/>
                <a:ea typeface="Times New Roman" panose="02020603050405020304" pitchFamily="18" charset="0"/>
              </a:rPr>
              <a:t>, analysis or hiring is not supported.</a:t>
            </a:r>
            <a:endParaRPr lang="en-US" sz="2000">
              <a:latin typeface="+mj-lt"/>
            </a:endParaRPr>
          </a:p>
        </p:txBody>
      </p:sp>
    </p:spTree>
    <p:extLst>
      <p:ext uri="{BB962C8B-B14F-4D97-AF65-F5344CB8AC3E}">
        <p14:creationId xmlns:p14="http://schemas.microsoft.com/office/powerpoint/2010/main" val="216198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Funding Quantum</a:t>
            </a:r>
          </a:p>
        </p:txBody>
      </p:sp>
      <p:sp>
        <p:nvSpPr>
          <p:cNvPr id="3" name="Footer Placeholder 2">
            <a:extLst>
              <a:ext uri="{FF2B5EF4-FFF2-40B4-BE49-F238E27FC236}">
                <a16:creationId xmlns:a16="http://schemas.microsoft.com/office/drawing/2014/main" id="{7E80C147-6D08-AF45-85E7-3C81F0A38A3E}"/>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24F51CF5-54B0-2D81-A600-9799E666B831}"/>
              </a:ext>
            </a:extLst>
          </p:cNvPr>
          <p:cNvSpPr>
            <a:spLocks noGrp="1"/>
          </p:cNvSpPr>
          <p:nvPr>
            <p:ph type="sldNum" sz="quarter" idx="12"/>
          </p:nvPr>
        </p:nvSpPr>
        <p:spPr/>
        <p:txBody>
          <a:bodyPr/>
          <a:lstStyle/>
          <a:p>
            <a:fld id="{F1281147-8C12-414E-BAA0-0F24B721C36C}" type="slidenum">
              <a:rPr lang="en-US" smtClean="0"/>
              <a:pPr/>
              <a:t>6</a:t>
            </a:fld>
            <a:endParaRPr lang="en-US"/>
          </a:p>
        </p:txBody>
      </p:sp>
      <p:graphicFrame>
        <p:nvGraphicFramePr>
          <p:cNvPr id="10" name="Table 9">
            <a:extLst>
              <a:ext uri="{FF2B5EF4-FFF2-40B4-BE49-F238E27FC236}">
                <a16:creationId xmlns:a16="http://schemas.microsoft.com/office/drawing/2014/main" id="{459A04DA-9BB9-ACED-A22C-2E023EC1C8C3}"/>
              </a:ext>
            </a:extLst>
          </p:cNvPr>
          <p:cNvGraphicFramePr>
            <a:graphicFrameLocks noGrp="1"/>
          </p:cNvGraphicFramePr>
          <p:nvPr>
            <p:extLst>
              <p:ext uri="{D42A27DB-BD31-4B8C-83A1-F6EECF244321}">
                <p14:modId xmlns:p14="http://schemas.microsoft.com/office/powerpoint/2010/main" val="2989952885"/>
              </p:ext>
            </p:extLst>
          </p:nvPr>
        </p:nvGraphicFramePr>
        <p:xfrm>
          <a:off x="1104227" y="592939"/>
          <a:ext cx="10438543" cy="4501576"/>
        </p:xfrm>
        <a:graphic>
          <a:graphicData uri="http://schemas.openxmlformats.org/drawingml/2006/table">
            <a:tbl>
              <a:tblPr firstRow="1" firstCol="1" bandRow="1">
                <a:tableStyleId>{5C22544A-7EE6-4342-B048-85BDC9FD1C3A}</a:tableStyleId>
              </a:tblPr>
              <a:tblGrid>
                <a:gridCol w="4744792">
                  <a:extLst>
                    <a:ext uri="{9D8B030D-6E8A-4147-A177-3AD203B41FA5}">
                      <a16:colId xmlns:a16="http://schemas.microsoft.com/office/drawing/2014/main" val="2709843979"/>
                    </a:ext>
                  </a:extLst>
                </a:gridCol>
                <a:gridCol w="5693751">
                  <a:extLst>
                    <a:ext uri="{9D8B030D-6E8A-4147-A177-3AD203B41FA5}">
                      <a16:colId xmlns:a16="http://schemas.microsoft.com/office/drawing/2014/main" val="2897084534"/>
                    </a:ext>
                  </a:extLst>
                </a:gridCol>
              </a:tblGrid>
              <a:tr h="1177337">
                <a:tc>
                  <a:txBody>
                    <a:bodyPr/>
                    <a:lstStyle/>
                    <a:p>
                      <a:pPr marL="0" marR="0" algn="ctr">
                        <a:lnSpc>
                          <a:spcPct val="105000"/>
                        </a:lnSpc>
                        <a:spcBef>
                          <a:spcPts val="0"/>
                        </a:spcBef>
                        <a:spcAft>
                          <a:spcPts val="1000"/>
                        </a:spcAft>
                      </a:pPr>
                      <a:r>
                        <a:rPr lang="en-US" sz="1800">
                          <a:effectLst/>
                        </a:rPr>
                        <a:t>TIER</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tc>
                  <a:txBody>
                    <a:bodyPr/>
                    <a:lstStyle/>
                    <a:p>
                      <a:pPr marL="0" marR="0" algn="ctr">
                        <a:lnSpc>
                          <a:spcPct val="105000"/>
                        </a:lnSpc>
                        <a:spcBef>
                          <a:spcPts val="0"/>
                        </a:spcBef>
                        <a:spcAft>
                          <a:spcPts val="1000"/>
                        </a:spcAft>
                      </a:pPr>
                      <a:r>
                        <a:rPr lang="en-US" sz="1800">
                          <a:effectLst/>
                        </a:rPr>
                        <a:t>QUANTUM</a:t>
                      </a:r>
                    </a:p>
                  </a:txBody>
                  <a:tcPr marL="38735" marR="38735" marT="9525" marB="0" anchor="ctr"/>
                </a:tc>
                <a:extLst>
                  <a:ext uri="{0D108BD9-81ED-4DB2-BD59-A6C34878D82A}">
                    <a16:rowId xmlns:a16="http://schemas.microsoft.com/office/drawing/2014/main" val="3965070685"/>
                  </a:ext>
                </a:extLst>
              </a:tr>
              <a:tr h="1101855">
                <a:tc>
                  <a:txBody>
                    <a:bodyPr/>
                    <a:lstStyle/>
                    <a:p>
                      <a:pPr marL="0" marR="0" algn="ctr">
                        <a:lnSpc>
                          <a:spcPct val="105000"/>
                        </a:lnSpc>
                        <a:spcBef>
                          <a:spcPts val="0"/>
                        </a:spcBef>
                        <a:spcAft>
                          <a:spcPts val="1000"/>
                        </a:spcAft>
                      </a:pPr>
                      <a:r>
                        <a:rPr lang="en-US" sz="18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tc>
                  <a:txBody>
                    <a:bodyPr/>
                    <a:lstStyle/>
                    <a:p>
                      <a:pPr marL="0" marR="0" algn="ctr">
                        <a:lnSpc>
                          <a:spcPct val="105000"/>
                        </a:lnSpc>
                        <a:spcBef>
                          <a:spcPts val="0"/>
                        </a:spcBef>
                        <a:spcAft>
                          <a:spcPts val="1000"/>
                        </a:spcAft>
                      </a:pPr>
                      <a:r>
                        <a:rPr lang="en-US" sz="1800">
                          <a:effectLst/>
                        </a:rPr>
                        <a:t>&lt; S$200K</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extLst>
                  <a:ext uri="{0D108BD9-81ED-4DB2-BD59-A6C34878D82A}">
                    <a16:rowId xmlns:a16="http://schemas.microsoft.com/office/drawing/2014/main" val="1739615113"/>
                  </a:ext>
                </a:extLst>
              </a:tr>
              <a:tr h="1027152">
                <a:tc>
                  <a:txBody>
                    <a:bodyPr/>
                    <a:lstStyle/>
                    <a:p>
                      <a:pPr marL="0" marR="0" algn="ctr">
                        <a:lnSpc>
                          <a:spcPct val="105000"/>
                        </a:lnSpc>
                        <a:spcBef>
                          <a:spcPts val="0"/>
                        </a:spcBef>
                        <a:spcAft>
                          <a:spcPts val="100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tc>
                  <a:txBody>
                    <a:bodyPr/>
                    <a:lstStyle/>
                    <a:p>
                      <a:pPr marL="0" marR="0" algn="ctr">
                        <a:lnSpc>
                          <a:spcPct val="105000"/>
                        </a:lnSpc>
                        <a:spcBef>
                          <a:spcPts val="0"/>
                        </a:spcBef>
                        <a:spcAft>
                          <a:spcPts val="1000"/>
                        </a:spcAft>
                      </a:pPr>
                      <a:r>
                        <a:rPr lang="en-US" sz="1800">
                          <a:effectLst/>
                        </a:rPr>
                        <a:t>S$200K to &lt; S$450K</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extLst>
                  <a:ext uri="{0D108BD9-81ED-4DB2-BD59-A6C34878D82A}">
                    <a16:rowId xmlns:a16="http://schemas.microsoft.com/office/drawing/2014/main" val="4256077795"/>
                  </a:ext>
                </a:extLst>
              </a:tr>
              <a:tr h="1195232">
                <a:tc>
                  <a:txBody>
                    <a:bodyPr/>
                    <a:lstStyle/>
                    <a:p>
                      <a:pPr marL="0" marR="0" algn="ctr">
                        <a:lnSpc>
                          <a:spcPct val="105000"/>
                        </a:lnSpc>
                        <a:spcBef>
                          <a:spcPts val="0"/>
                        </a:spcBef>
                        <a:spcAft>
                          <a:spcPts val="1000"/>
                        </a:spcAft>
                      </a:pPr>
                      <a:r>
                        <a:rPr lang="en-US" sz="1800">
                          <a:effectLst/>
                        </a:rPr>
                        <a:t>3 /</a:t>
                      </a:r>
                    </a:p>
                    <a:p>
                      <a:pPr marL="0" marR="0" algn="ctr">
                        <a:lnSpc>
                          <a:spcPct val="105000"/>
                        </a:lnSpc>
                        <a:spcBef>
                          <a:spcPts val="0"/>
                        </a:spcBef>
                        <a:spcAft>
                          <a:spcPts val="1000"/>
                        </a:spcAft>
                      </a:pPr>
                      <a:r>
                        <a:rPr lang="en-US" sz="1800">
                          <a:effectLst/>
                        </a:rPr>
                        <a:t>Programmatic Proposal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tc>
                  <a:txBody>
                    <a:bodyPr/>
                    <a:lstStyle/>
                    <a:p>
                      <a:pPr marL="0" marR="0" algn="ctr">
                        <a:lnSpc>
                          <a:spcPct val="105000"/>
                        </a:lnSpc>
                        <a:spcBef>
                          <a:spcPts val="0"/>
                        </a:spcBef>
                        <a:spcAft>
                          <a:spcPts val="1000"/>
                        </a:spcAft>
                      </a:pPr>
                      <a:r>
                        <a:rPr lang="en-US" sz="1800">
                          <a:effectLst/>
                        </a:rPr>
                        <a:t>≥ S$450K</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38735" marR="38735" marT="9525" marB="0" anchor="ctr"/>
                </a:tc>
                <a:extLst>
                  <a:ext uri="{0D108BD9-81ED-4DB2-BD59-A6C34878D82A}">
                    <a16:rowId xmlns:a16="http://schemas.microsoft.com/office/drawing/2014/main" val="738885440"/>
                  </a:ext>
                </a:extLst>
              </a:tr>
            </a:tbl>
          </a:graphicData>
        </a:graphic>
      </p:graphicFrame>
      <p:sp>
        <p:nvSpPr>
          <p:cNvPr id="4" name="TextBox 3">
            <a:extLst>
              <a:ext uri="{FF2B5EF4-FFF2-40B4-BE49-F238E27FC236}">
                <a16:creationId xmlns:a16="http://schemas.microsoft.com/office/drawing/2014/main" id="{FF5BFB22-67E4-DF68-C5CE-2984F78C8278}"/>
              </a:ext>
            </a:extLst>
          </p:cNvPr>
          <p:cNvSpPr txBox="1"/>
          <p:nvPr/>
        </p:nvSpPr>
        <p:spPr>
          <a:xfrm>
            <a:off x="699149" y="5305707"/>
            <a:ext cx="11492593" cy="646331"/>
          </a:xfrm>
          <a:prstGeom prst="rect">
            <a:avLst/>
          </a:prstGeom>
          <a:noFill/>
        </p:spPr>
        <p:txBody>
          <a:bodyPr wrap="square" lIns="91440" tIns="45720" rIns="91440" bIns="45720" anchor="t">
            <a:spAutoFit/>
          </a:bodyPr>
          <a:lstStyle/>
          <a:p>
            <a:r>
              <a:rPr lang="en-US" u="sng">
                <a:latin typeface="+mj-lt"/>
              </a:rPr>
              <a:t>Quantum</a:t>
            </a:r>
          </a:p>
          <a:p>
            <a:r>
              <a:rPr lang="en-US">
                <a:latin typeface="+mj-lt"/>
              </a:rPr>
              <a:t>The</a:t>
            </a:r>
            <a:r>
              <a:rPr lang="en-US" sz="1800">
                <a:effectLst/>
                <a:latin typeface="+mj-lt"/>
              </a:rPr>
              <a:t> </a:t>
            </a:r>
            <a:r>
              <a:rPr lang="en-US">
                <a:latin typeface="+mj-lt"/>
              </a:rPr>
              <a:t>quantum accommodates </a:t>
            </a:r>
            <a:r>
              <a:rPr lang="en-US" sz="1800">
                <a:effectLst/>
                <a:latin typeface="+mj-lt"/>
              </a:rPr>
              <a:t>the 30% indirect cost.</a:t>
            </a:r>
            <a:r>
              <a:rPr lang="en-US">
                <a:latin typeface="+mj-lt"/>
              </a:rPr>
              <a:t> </a:t>
            </a:r>
            <a:endParaRPr lang="en-US" sz="1800">
              <a:effectLst/>
              <a:latin typeface="+mj-lt"/>
            </a:endParaRPr>
          </a:p>
        </p:txBody>
      </p:sp>
    </p:spTree>
    <p:extLst>
      <p:ext uri="{BB962C8B-B14F-4D97-AF65-F5344CB8AC3E}">
        <p14:creationId xmlns:p14="http://schemas.microsoft.com/office/powerpoint/2010/main" val="343615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61152"/>
            <a:ext cx="10719696" cy="5806502"/>
          </a:xfrm>
          <a:prstGeom prst="rect">
            <a:avLst/>
          </a:prstGeom>
        </p:spPr>
        <p:txBody>
          <a:bodyPr lIns="89331" tIns="44665" rIns="89331" bIns="44665"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733"/>
              </a:spcAft>
              <a:buNone/>
            </a:pPr>
            <a:endParaRPr lang="en-US" sz="2149"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Grant Categories</a:t>
            </a:r>
          </a:p>
        </p:txBody>
      </p:sp>
      <p:sp>
        <p:nvSpPr>
          <p:cNvPr id="6" name="Footer Placeholder 5">
            <a:extLst>
              <a:ext uri="{FF2B5EF4-FFF2-40B4-BE49-F238E27FC236}">
                <a16:creationId xmlns:a16="http://schemas.microsoft.com/office/drawing/2014/main" id="{EE786501-5C7F-2571-AC51-0800AAD54199}"/>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2FF36C26-CEEF-F988-03B7-D599FF2338AD}"/>
              </a:ext>
            </a:extLst>
          </p:cNvPr>
          <p:cNvSpPr>
            <a:spLocks noGrp="1"/>
          </p:cNvSpPr>
          <p:nvPr>
            <p:ph type="sldNum" sz="quarter" idx="12"/>
          </p:nvPr>
        </p:nvSpPr>
        <p:spPr/>
        <p:txBody>
          <a:bodyPr/>
          <a:lstStyle/>
          <a:p>
            <a:fld id="{F1281147-8C12-414E-BAA0-0F24B721C36C}" type="slidenum">
              <a:rPr lang="en-US" smtClean="0"/>
              <a:pPr/>
              <a:t>7</a:t>
            </a:fld>
            <a:endParaRPr lang="en-US"/>
          </a:p>
        </p:txBody>
      </p:sp>
      <p:sp>
        <p:nvSpPr>
          <p:cNvPr id="9" name="Rectangle 8">
            <a:extLst>
              <a:ext uri="{FF2B5EF4-FFF2-40B4-BE49-F238E27FC236}">
                <a16:creationId xmlns:a16="http://schemas.microsoft.com/office/drawing/2014/main" id="{2AF2E49D-29D0-EDC6-3EFB-311FBAF3A756}"/>
              </a:ext>
            </a:extLst>
          </p:cNvPr>
          <p:cNvSpPr/>
          <p:nvPr/>
        </p:nvSpPr>
        <p:spPr>
          <a:xfrm>
            <a:off x="243351" y="640913"/>
            <a:ext cx="11705297" cy="6217087"/>
          </a:xfrm>
          <a:prstGeom prst="rect">
            <a:avLst/>
          </a:prstGeom>
        </p:spPr>
        <p:txBody>
          <a:bodyPr wrap="square">
            <a:spAutoFit/>
          </a:bodyPr>
          <a:lstStyle/>
          <a:p>
            <a:r>
              <a:rPr lang="en-GB" sz="2000">
                <a:latin typeface="Arial" panose="020B0604020202020204" pitchFamily="34" charset="0"/>
                <a:cs typeface="Arial" panose="020B0604020202020204" pitchFamily="34" charset="0"/>
              </a:rPr>
              <a:t>‘</a:t>
            </a:r>
            <a:r>
              <a:rPr lang="en-GB" sz="2000" b="1">
                <a:latin typeface="Arial" panose="020B0604020202020204" pitchFamily="34" charset="0"/>
                <a:cs typeface="Arial" panose="020B0604020202020204" pitchFamily="34" charset="0"/>
              </a:rPr>
              <a:t>Research’ grants </a:t>
            </a:r>
            <a:r>
              <a:rPr lang="en-GB" sz="2000">
                <a:latin typeface="Arial" panose="020B0604020202020204" pitchFamily="34" charset="0"/>
                <a:cs typeface="Arial" panose="020B0604020202020204" pitchFamily="34" charset="0"/>
              </a:rPr>
              <a:t>have the overarching purpose of </a:t>
            </a:r>
            <a:r>
              <a:rPr lang="en-SG" sz="2000">
                <a:latin typeface="Arial" panose="020B0604020202020204" pitchFamily="34" charset="0"/>
                <a:cs typeface="Arial" panose="020B0604020202020204" pitchFamily="34" charset="0"/>
              </a:rPr>
              <a:t>producing new knowledge or addressing a theoretical issue/problem which </a:t>
            </a:r>
            <a:r>
              <a:rPr lang="en-GB" sz="2000">
                <a:latin typeface="Arial" panose="020B0604020202020204" pitchFamily="34" charset="0"/>
                <a:cs typeface="Arial" panose="020B0604020202020204" pitchFamily="34" charset="0"/>
              </a:rPr>
              <a:t>may lead to improvements in classroom practice, enhancing student outcomes, and building organizational and teacher capacities. They should be situated within a broader international understanding but have clear, local relevance.</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a:t>
            </a:r>
            <a:r>
              <a:rPr lang="en-GB" sz="2000" b="1">
                <a:latin typeface="Arial" panose="020B0604020202020204" pitchFamily="34" charset="0"/>
                <a:cs typeface="Arial" panose="020B0604020202020204" pitchFamily="34" charset="0"/>
              </a:rPr>
              <a:t>Development’ grants </a:t>
            </a:r>
            <a:r>
              <a:rPr lang="en-GB" sz="2000">
                <a:latin typeface="Arial" panose="020B0604020202020204" pitchFamily="34" charset="0"/>
                <a:cs typeface="Arial" panose="020B0604020202020204" pitchFamily="34" charset="0"/>
              </a:rPr>
              <a:t>must have a clear focus on developing, implementing and evaluating deliverables which are generally usable ‘products’ (e.g. new curriculum, educational tools, databases, etc.) in the local context. These might be translation projects that build on and evaluate an implementation from a previous grant. Development grants should recognize relevant international work but the focus is on local deliverables/outputs. </a:t>
            </a:r>
          </a:p>
          <a:p>
            <a:endParaRPr lang="en-GB" sz="2000">
              <a:effectLst/>
              <a:latin typeface="Arial" panose="020B0604020202020204" pitchFamily="34" charset="0"/>
              <a:ea typeface="SimSun" panose="02010600030101010101" pitchFamily="2" charset="-122"/>
              <a:cs typeface="Arial" panose="020B0604020202020204" pitchFamily="34" charset="0"/>
            </a:endParaRPr>
          </a:p>
          <a:p>
            <a:r>
              <a:rPr lang="en-GB" sz="2000" b="1">
                <a:latin typeface="Arial" panose="020B0604020202020204" pitchFamily="34" charset="0"/>
                <a:cs typeface="Arial" panose="020B0604020202020204" pitchFamily="34" charset="0"/>
              </a:rPr>
              <a:t>‘Programmatic’ research </a:t>
            </a:r>
            <a:r>
              <a:rPr lang="en-GB" sz="2000">
                <a:latin typeface="Arial" panose="020B0604020202020204" pitchFamily="34" charset="0"/>
                <a:cs typeface="Arial" panose="020B0604020202020204" pitchFamily="34" charset="0"/>
              </a:rPr>
              <a:t>is defined by an over-arching research theme which focuses on a key educational issue, problem, phenomena or outcome, along with a number of interlinked sub-themes. The sub-themes are investigated through specific research studies (i.e. ‘projects’) that address important aspects or components of the over-arching issue, problem, phenomena or outcome. Programmatic research therefore has a common strand or focus, supported by a common theoretical framework, and undertakes a coherent, comprehensive, multi-faceted approach to understanding and addressing the issue, problem, phenomena or outcome.</a:t>
            </a: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S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94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CA6F0-16B5-466D-9DC6-02DFE79B4A4E}"/>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Programmatic Research – Submission Process</a:t>
            </a:r>
          </a:p>
        </p:txBody>
      </p:sp>
      <p:sp>
        <p:nvSpPr>
          <p:cNvPr id="3" name="Subtitle 2">
            <a:extLst>
              <a:ext uri="{FF2B5EF4-FFF2-40B4-BE49-F238E27FC236}">
                <a16:creationId xmlns:a16="http://schemas.microsoft.com/office/drawing/2014/main" id="{F949234E-76CA-420A-8B42-47429BDC8AB3}"/>
              </a:ext>
            </a:extLst>
          </p:cNvPr>
          <p:cNvSpPr txBox="1">
            <a:spLocks/>
          </p:cNvSpPr>
          <p:nvPr/>
        </p:nvSpPr>
        <p:spPr>
          <a:xfrm>
            <a:off x="736152" y="525513"/>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405" lvl="1" indent="0" algn="just">
              <a:lnSpc>
                <a:spcPct val="100000"/>
              </a:lnSpc>
              <a:spcBef>
                <a:spcPts val="0"/>
              </a:spcBef>
              <a:spcAft>
                <a:spcPts val="195"/>
              </a:spcAft>
              <a:buNone/>
            </a:pPr>
            <a:endParaRPr lang="en-US" sz="2149" b="1">
              <a:latin typeface="Arial" panose="020B0604020202020204" pitchFamily="34" charset="0"/>
              <a:cs typeface="Arial" panose="020B0604020202020204" pitchFamily="34" charset="0"/>
            </a:endParaRPr>
          </a:p>
          <a:p>
            <a:pPr marL="0" indent="0" algn="just">
              <a:lnSpc>
                <a:spcPct val="100000"/>
              </a:lnSpc>
              <a:spcBef>
                <a:spcPts val="0"/>
              </a:spcBef>
              <a:spcAft>
                <a:spcPts val="195"/>
              </a:spcAft>
              <a:buNone/>
            </a:pPr>
            <a:r>
              <a:rPr lang="en-US" sz="2100" b="1">
                <a:latin typeface="Arial"/>
                <a:cs typeface="Arial"/>
              </a:rPr>
              <a:t>Submission Process and Details </a:t>
            </a:r>
            <a:endParaRPr lang="en-US" sz="2100" b="1">
              <a:latin typeface="Arial" panose="020B0604020202020204" pitchFamily="34" charset="0"/>
              <a:cs typeface="Arial" panose="020B0604020202020204" pitchFamily="34" charset="0"/>
            </a:endParaRPr>
          </a:p>
          <a:p>
            <a:pPr marL="0" indent="0" algn="just">
              <a:lnSpc>
                <a:spcPct val="100000"/>
              </a:lnSpc>
              <a:spcBef>
                <a:spcPts val="0"/>
              </a:spcBef>
              <a:spcAft>
                <a:spcPts val="195"/>
              </a:spcAft>
              <a:buNone/>
            </a:pPr>
            <a:endParaRPr lang="en-US" sz="2149" b="1">
              <a:latin typeface="Arial" panose="020B0604020202020204" pitchFamily="34" charset="0"/>
              <a:cs typeface="Arial" panose="020B0604020202020204" pitchFamily="34" charset="0"/>
            </a:endParaRPr>
          </a:p>
          <a:p>
            <a:pPr marL="0" indent="0" algn="just">
              <a:lnSpc>
                <a:spcPct val="100000"/>
              </a:lnSpc>
              <a:spcBef>
                <a:spcPts val="0"/>
              </a:spcBef>
              <a:spcAft>
                <a:spcPts val="195"/>
              </a:spcAft>
              <a:buNone/>
            </a:pPr>
            <a:r>
              <a:rPr lang="en-SG" sz="2100">
                <a:latin typeface="Arial"/>
                <a:cs typeface="Arial"/>
              </a:rPr>
              <a:t>All Programmatic Proposals applications are submitted online via ROMS. </a:t>
            </a:r>
            <a:endParaRPr lang="en-SG" sz="2100">
              <a:latin typeface="Arial" panose="020B0604020202020204" pitchFamily="34" charset="0"/>
              <a:cs typeface="Arial" panose="020B0604020202020204" pitchFamily="34" charset="0"/>
            </a:endParaRPr>
          </a:p>
          <a:p>
            <a:pPr marL="0" indent="0" algn="just">
              <a:lnSpc>
                <a:spcPct val="100000"/>
              </a:lnSpc>
              <a:spcBef>
                <a:spcPts val="0"/>
              </a:spcBef>
              <a:spcAft>
                <a:spcPts val="195"/>
              </a:spcAft>
              <a:buNone/>
            </a:pPr>
            <a:endParaRPr lang="en-SG" sz="2100">
              <a:latin typeface="Arial"/>
              <a:cs typeface="Arial"/>
            </a:endParaRPr>
          </a:p>
          <a:p>
            <a:pPr marL="0" indent="0" algn="just">
              <a:lnSpc>
                <a:spcPct val="100000"/>
              </a:lnSpc>
              <a:spcBef>
                <a:spcPts val="0"/>
              </a:spcBef>
              <a:spcAft>
                <a:spcPts val="195"/>
              </a:spcAft>
              <a:buNone/>
            </a:pPr>
            <a:r>
              <a:rPr lang="en-US" sz="2100">
                <a:latin typeface="Arial"/>
                <a:cs typeface="Arial"/>
              </a:rPr>
              <a:t>Programmatic research may have team members from different IHLs e.g., Co-PI or Collaborator from different institutions.</a:t>
            </a:r>
          </a:p>
        </p:txBody>
      </p:sp>
      <p:sp>
        <p:nvSpPr>
          <p:cNvPr id="6" name="Footer Placeholder 5">
            <a:extLst>
              <a:ext uri="{FF2B5EF4-FFF2-40B4-BE49-F238E27FC236}">
                <a16:creationId xmlns:a16="http://schemas.microsoft.com/office/drawing/2014/main" id="{CD602F69-9F71-41E9-827C-D93F1F0C31B5}"/>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0C289A45-3B57-C375-5426-410AF6980C27}"/>
              </a:ext>
            </a:extLst>
          </p:cNvPr>
          <p:cNvSpPr>
            <a:spLocks noGrp="1"/>
          </p:cNvSpPr>
          <p:nvPr>
            <p:ph type="sldNum" sz="quarter" idx="12"/>
          </p:nvPr>
        </p:nvSpPr>
        <p:spPr/>
        <p:txBody>
          <a:bodyPr/>
          <a:lstStyle/>
          <a:p>
            <a:fld id="{F1281147-8C12-414E-BAA0-0F24B721C36C}" type="slidenum">
              <a:rPr lang="en-US" smtClean="0"/>
              <a:pPr/>
              <a:t>8</a:t>
            </a:fld>
            <a:endParaRPr lang="en-US"/>
          </a:p>
        </p:txBody>
      </p:sp>
    </p:spTree>
    <p:extLst>
      <p:ext uri="{BB962C8B-B14F-4D97-AF65-F5344CB8AC3E}">
        <p14:creationId xmlns:p14="http://schemas.microsoft.com/office/powerpoint/2010/main" val="273373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DAC8E5A-A58C-F243-9EFF-68660DF0D95D}"/>
              </a:ext>
            </a:extLst>
          </p:cNvPr>
          <p:cNvSpPr txBox="1">
            <a:spLocks/>
          </p:cNvSpPr>
          <p:nvPr/>
        </p:nvSpPr>
        <p:spPr>
          <a:xfrm>
            <a:off x="736152" y="537576"/>
            <a:ext cx="10719696" cy="58065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95"/>
              </a:spcAft>
              <a:buNone/>
            </a:pPr>
            <a:r>
              <a:rPr lang="en-US" sz="2100" b="1">
                <a:latin typeface="Arial"/>
                <a:cs typeface="Arial"/>
              </a:rPr>
              <a:t>Scope</a:t>
            </a:r>
          </a:p>
          <a:p>
            <a:pPr marL="0" indent="0" algn="just">
              <a:lnSpc>
                <a:spcPct val="100000"/>
              </a:lnSpc>
              <a:spcBef>
                <a:spcPts val="0"/>
              </a:spcBef>
              <a:spcAft>
                <a:spcPts val="195"/>
              </a:spcAft>
              <a:buNone/>
            </a:pPr>
            <a:endParaRPr lang="en-US" sz="2149" b="1">
              <a:latin typeface="Arial" panose="020B0604020202020204" pitchFamily="34" charset="0"/>
              <a:cs typeface="Arial" panose="020B0604020202020204" pitchFamily="34" charset="0"/>
            </a:endParaRPr>
          </a:p>
          <a:p>
            <a:pPr marL="0" indent="0" algn="just">
              <a:lnSpc>
                <a:spcPct val="100000"/>
              </a:lnSpc>
              <a:spcBef>
                <a:spcPts val="0"/>
              </a:spcBef>
              <a:spcAft>
                <a:spcPts val="733"/>
              </a:spcAft>
              <a:buNone/>
            </a:pPr>
            <a:r>
              <a:rPr lang="en-US" sz="2100">
                <a:latin typeface="Arial"/>
                <a:cs typeface="Arial"/>
              </a:rPr>
              <a:t>Programmatic research is defined by an over-arching research theme which focuses on a key educational issue, problem, phenomena or outcome, along with a number of interlinked sub-themes. The sub-themes are investigated through specific research studies (i.e., ‘projects’) that address important aspects or components of the over-arching issue, problem, phenomena or outcome. Programmatic research therefore has a common strand or focus, supported by a common theoretical framework, and undertakes a coherent, comprehensive, multi-faceted approach to understanding and addressing the issue, problem, phenomena or outcome.</a:t>
            </a:r>
          </a:p>
          <a:p>
            <a:pPr marL="0" indent="0" algn="just">
              <a:lnSpc>
                <a:spcPct val="100000"/>
              </a:lnSpc>
              <a:spcBef>
                <a:spcPts val="0"/>
              </a:spcBef>
              <a:spcAft>
                <a:spcPts val="733"/>
              </a:spcAft>
              <a:buNone/>
            </a:pPr>
            <a:endParaRPr lang="en-US" sz="2149">
              <a:latin typeface="Arial" panose="020B0604020202020204" pitchFamily="34" charset="0"/>
              <a:cs typeface="Arial" panose="020B0604020202020204" pitchFamily="34" charset="0"/>
            </a:endParaRPr>
          </a:p>
          <a:p>
            <a:pPr marL="0" indent="0" algn="just">
              <a:lnSpc>
                <a:spcPct val="100000"/>
              </a:lnSpc>
              <a:spcBef>
                <a:spcPts val="0"/>
              </a:spcBef>
              <a:spcAft>
                <a:spcPts val="733"/>
              </a:spcAft>
              <a:buNone/>
            </a:pPr>
            <a:r>
              <a:rPr lang="en-US" sz="2100">
                <a:latin typeface="Arial"/>
                <a:cs typeface="Arial"/>
              </a:rPr>
              <a:t>Programmatic research is a specific category of proposal which has Tier 3 funding quantum but a specific project structure. Programmatic research is not applicable to Tier 1 and Tier 2 proposals.</a:t>
            </a:r>
          </a:p>
        </p:txBody>
      </p:sp>
      <p:sp>
        <p:nvSpPr>
          <p:cNvPr id="5" name="TextBox 4">
            <a:extLst>
              <a:ext uri="{FF2B5EF4-FFF2-40B4-BE49-F238E27FC236}">
                <a16:creationId xmlns:a16="http://schemas.microsoft.com/office/drawing/2014/main" id="{2FA895EF-AB1D-4646-8A68-508293DD60C4}"/>
              </a:ext>
            </a:extLst>
          </p:cNvPr>
          <p:cNvSpPr txBox="1"/>
          <p:nvPr/>
        </p:nvSpPr>
        <p:spPr>
          <a:xfrm>
            <a:off x="258" y="2848"/>
            <a:ext cx="12191484" cy="511151"/>
          </a:xfrm>
          <a:prstGeom prst="rect">
            <a:avLst/>
          </a:prstGeom>
          <a:solidFill>
            <a:srgbClr val="002060"/>
          </a:solidFill>
        </p:spPr>
        <p:txBody>
          <a:bodyPr wrap="square" rtlCol="0">
            <a:spAutoFit/>
          </a:bodyPr>
          <a:lstStyle/>
          <a:p>
            <a:pPr algn="ctr" defTabSz="893232">
              <a:defRPr/>
            </a:pPr>
            <a:r>
              <a:rPr lang="en-US" sz="2735">
                <a:solidFill>
                  <a:prstClr val="white"/>
                </a:solidFill>
                <a:latin typeface="Arial"/>
                <a:cs typeface="Arial"/>
              </a:rPr>
              <a:t>Programmatic Research - Scope</a:t>
            </a:r>
          </a:p>
        </p:txBody>
      </p:sp>
      <p:sp>
        <p:nvSpPr>
          <p:cNvPr id="6" name="Footer Placeholder 5">
            <a:extLst>
              <a:ext uri="{FF2B5EF4-FFF2-40B4-BE49-F238E27FC236}">
                <a16:creationId xmlns:a16="http://schemas.microsoft.com/office/drawing/2014/main" id="{7938C3EF-59C0-7A09-B9AF-B5C4E3BB592B}"/>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74195A2C-D9A6-8AD0-D18D-0C3AF87DC950}"/>
              </a:ext>
            </a:extLst>
          </p:cNvPr>
          <p:cNvSpPr>
            <a:spLocks noGrp="1"/>
          </p:cNvSpPr>
          <p:nvPr>
            <p:ph type="sldNum" sz="quarter" idx="12"/>
          </p:nvPr>
        </p:nvSpPr>
        <p:spPr/>
        <p:txBody>
          <a:bodyPr/>
          <a:lstStyle/>
          <a:p>
            <a:fld id="{F1281147-8C12-414E-BAA0-0F24B721C36C}" type="slidenum">
              <a:rPr lang="en-US" smtClean="0"/>
              <a:pPr/>
              <a:t>9</a:t>
            </a:fld>
            <a:endParaRPr lang="en-US"/>
          </a:p>
        </p:txBody>
      </p:sp>
    </p:spTree>
    <p:extLst>
      <p:ext uri="{BB962C8B-B14F-4D97-AF65-F5344CB8AC3E}">
        <p14:creationId xmlns:p14="http://schemas.microsoft.com/office/powerpoint/2010/main" val="1864626046"/>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iamond Grid 16x9">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4480</Words>
  <Application>Microsoft Office PowerPoint</Application>
  <PresentationFormat>Widescreen</PresentationFormat>
  <Paragraphs>530</Paragraphs>
  <Slides>48</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Symbol</vt:lpstr>
      <vt:lpstr>Times New Roman</vt:lpstr>
      <vt:lpstr>Retrospect</vt:lpstr>
      <vt:lpstr>Diamond Grid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Goi Way Ling</dc:creator>
  <cp:lastModifiedBy>Mirza Harith Bin Mustaffa</cp:lastModifiedBy>
  <cp:revision>1</cp:revision>
  <dcterms:created xsi:type="dcterms:W3CDTF">2023-02-08T03:20:52Z</dcterms:created>
  <dcterms:modified xsi:type="dcterms:W3CDTF">2023-09-14T05:19:32Z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803508-8490-4252-b331-d9b72689e942_Enabled">
    <vt:lpwstr>true</vt:lpwstr>
  </property>
  <property fmtid="{D5CDD505-2E9C-101B-9397-08002B2CF9AE}" pid="3" name="MSIP_Label_54803508-8490-4252-b331-d9b72689e942_SetDate">
    <vt:lpwstr>2023-03-20T04:09:12Z</vt:lpwstr>
  </property>
  <property fmtid="{D5CDD505-2E9C-101B-9397-08002B2CF9AE}" pid="4" name="MSIP_Label_54803508-8490-4252-b331-d9b72689e942_Method">
    <vt:lpwstr>Privileged</vt:lpwstr>
  </property>
  <property fmtid="{D5CDD505-2E9C-101B-9397-08002B2CF9AE}" pid="5" name="MSIP_Label_54803508-8490-4252-b331-d9b72689e942_Name">
    <vt:lpwstr>Non Sensitive_0</vt:lpwstr>
  </property>
  <property fmtid="{D5CDD505-2E9C-101B-9397-08002B2CF9AE}" pid="6" name="MSIP_Label_54803508-8490-4252-b331-d9b72689e942_SiteId">
    <vt:lpwstr>0b11c524-9a1c-4e1b-84cb-6336aefc2243</vt:lpwstr>
  </property>
  <property fmtid="{D5CDD505-2E9C-101B-9397-08002B2CF9AE}" pid="7" name="MSIP_Label_54803508-8490-4252-b331-d9b72689e942_ActionId">
    <vt:lpwstr>b5061867-f4ed-4ba0-9bcd-6290229361e9</vt:lpwstr>
  </property>
  <property fmtid="{D5CDD505-2E9C-101B-9397-08002B2CF9AE}" pid="8" name="MSIP_Label_54803508-8490-4252-b331-d9b72689e942_ContentBits">
    <vt:lpwstr>0</vt:lpwstr>
  </property>
</Properties>
</file>